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56" r:id="rId3"/>
    <p:sldId id="273" r:id="rId4"/>
    <p:sldId id="267" r:id="rId5"/>
    <p:sldId id="268" r:id="rId6"/>
    <p:sldId id="269" r:id="rId7"/>
    <p:sldId id="270" r:id="rId8"/>
    <p:sldId id="271" r:id="rId9"/>
    <p:sldId id="257" r:id="rId10"/>
    <p:sldId id="258" r:id="rId11"/>
    <p:sldId id="259" r:id="rId12"/>
    <p:sldId id="260" r:id="rId13"/>
    <p:sldId id="274" r:id="rId14"/>
    <p:sldId id="275" r:id="rId15"/>
    <p:sldId id="261" r:id="rId16"/>
    <p:sldId id="272" r:id="rId17"/>
    <p:sldId id="262" r:id="rId18"/>
    <p:sldId id="264" r:id="rId19"/>
    <p:sldId id="279" r:id="rId20"/>
    <p:sldId id="280" r:id="rId21"/>
    <p:sldId id="281" r:id="rId22"/>
    <p:sldId id="266" r:id="rId23"/>
    <p:sldId id="265" r:id="rId24"/>
    <p:sldId id="277" r:id="rId25"/>
    <p:sldId id="276" r:id="rId26"/>
    <p:sldId id="278" r:id="rId27"/>
    <p:sldId id="282" r:id="rId28"/>
    <p:sldId id="283" r:id="rId29"/>
    <p:sldId id="284" r:id="rId30"/>
    <p:sldId id="290" r:id="rId31"/>
    <p:sldId id="285" r:id="rId32"/>
    <p:sldId id="286" r:id="rId33"/>
    <p:sldId id="287" r:id="rId34"/>
    <p:sldId id="288" r:id="rId35"/>
    <p:sldId id="289" r:id="rId36"/>
    <p:sldId id="291" r:id="rId37"/>
    <p:sldId id="306" r:id="rId38"/>
    <p:sldId id="307" r:id="rId39"/>
    <p:sldId id="308" r:id="rId40"/>
    <p:sldId id="292" r:id="rId41"/>
    <p:sldId id="293" r:id="rId42"/>
    <p:sldId id="294" r:id="rId43"/>
    <p:sldId id="296" r:id="rId44"/>
    <p:sldId id="295" r:id="rId45"/>
    <p:sldId id="297" r:id="rId46"/>
    <p:sldId id="298" r:id="rId47"/>
    <p:sldId id="299" r:id="rId48"/>
    <p:sldId id="300" r:id="rId49"/>
    <p:sldId id="301" r:id="rId50"/>
    <p:sldId id="302" r:id="rId51"/>
    <p:sldId id="303" r:id="rId52"/>
    <p:sldId id="304" r:id="rId53"/>
    <p:sldId id="305" r:id="rId5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3" d="100"/>
          <a:sy n="63" d="100"/>
        </p:scale>
        <p:origin x="52" y="4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AFFC54-8C0E-4BDB-A36C-4E6FEF10F883}"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5F9C5837-9EBB-475C-BF24-3788B99E0C10}">
      <dgm:prSet/>
      <dgm:spPr/>
      <dgm:t>
        <a:bodyPr/>
        <a:lstStyle/>
        <a:p>
          <a:r>
            <a:rPr lang="es-ES" dirty="0"/>
            <a:t>Vamos a dar una caracterización de los árboles en la siguiente proposición:</a:t>
          </a:r>
          <a:endParaRPr lang="en-US" dirty="0"/>
        </a:p>
      </dgm:t>
    </dgm:pt>
    <dgm:pt modelId="{5446D8E4-65D6-4A4D-88E3-D2CAA0A66B19}" type="parTrans" cxnId="{47015854-E154-43E3-8B1E-15F8F3A79FA2}">
      <dgm:prSet/>
      <dgm:spPr/>
      <dgm:t>
        <a:bodyPr/>
        <a:lstStyle/>
        <a:p>
          <a:endParaRPr lang="en-US"/>
        </a:p>
      </dgm:t>
    </dgm:pt>
    <dgm:pt modelId="{CB5E6B59-7ED1-4A24-95B0-4E5C2B528B88}" type="sibTrans" cxnId="{47015854-E154-43E3-8B1E-15F8F3A79FA2}">
      <dgm:prSet/>
      <dgm:spPr/>
      <dgm:t>
        <a:bodyPr/>
        <a:lstStyle/>
        <a:p>
          <a:endParaRPr lang="en-US"/>
        </a:p>
      </dgm:t>
    </dgm:pt>
    <dgm:pt modelId="{A87A13B0-F29F-4AFE-A86C-983D03F7EB10}">
      <dgm:prSet/>
      <dgm:spPr/>
      <dgm:t>
        <a:bodyPr/>
        <a:lstStyle/>
        <a:p>
          <a:r>
            <a:rPr lang="es-ES"/>
            <a:t>PROPOSICIÓN: </a:t>
          </a:r>
          <a:r>
            <a:rPr lang="es-ES" b="1"/>
            <a:t>Un grafo G es un árbol si y sólo si existe un </a:t>
          </a:r>
          <a:r>
            <a:rPr lang="es-ES" b="1" i="1"/>
            <a:t>único</a:t>
          </a:r>
          <a:r>
            <a:rPr lang="es-ES" b="1"/>
            <a:t> camino entre cada par de vértices distintos</a:t>
          </a:r>
          <a:r>
            <a:rPr lang="es-ES"/>
            <a:t>.</a:t>
          </a:r>
          <a:endParaRPr lang="en-US"/>
        </a:p>
      </dgm:t>
    </dgm:pt>
    <dgm:pt modelId="{8FAD6897-8865-44EB-A2A0-0F7D544C2C0F}" type="parTrans" cxnId="{D1BDB134-89C7-4538-94D5-6541839E2ABA}">
      <dgm:prSet/>
      <dgm:spPr/>
      <dgm:t>
        <a:bodyPr/>
        <a:lstStyle/>
        <a:p>
          <a:endParaRPr lang="en-US"/>
        </a:p>
      </dgm:t>
    </dgm:pt>
    <dgm:pt modelId="{547315B3-077E-4F5C-B42D-FC5F5759ED5A}" type="sibTrans" cxnId="{D1BDB134-89C7-4538-94D5-6541839E2ABA}">
      <dgm:prSet/>
      <dgm:spPr/>
      <dgm:t>
        <a:bodyPr/>
        <a:lstStyle/>
        <a:p>
          <a:endParaRPr lang="en-US"/>
        </a:p>
      </dgm:t>
    </dgm:pt>
    <dgm:pt modelId="{8D46742F-FBD3-4E10-AF06-28FCA0489912}">
      <dgm:prSet/>
      <dgm:spPr/>
      <dgm:t>
        <a:bodyPr/>
        <a:lstStyle/>
        <a:p>
          <a:r>
            <a:rPr lang="es-ES"/>
            <a:t>Corolario: </a:t>
          </a:r>
          <a:r>
            <a:rPr lang="es-ES" b="1"/>
            <a:t>Un grafo G es un</a:t>
          </a:r>
          <a:r>
            <a:rPr lang="es-ES_tradnl" b="1"/>
            <a:t> bosque si y sólo si </a:t>
          </a:r>
          <a:r>
            <a:rPr lang="es-ES" b="1"/>
            <a:t>existe a lo sumo un camino entre cada par de vértices distintos</a:t>
          </a:r>
          <a:r>
            <a:rPr lang="es-ES"/>
            <a:t>.</a:t>
          </a:r>
          <a:endParaRPr lang="en-US"/>
        </a:p>
      </dgm:t>
    </dgm:pt>
    <dgm:pt modelId="{190C6757-72B2-4415-B0D1-AB24019B00DA}" type="parTrans" cxnId="{F5C34F9D-B681-4C4E-91B4-3355C5654EE8}">
      <dgm:prSet/>
      <dgm:spPr/>
      <dgm:t>
        <a:bodyPr/>
        <a:lstStyle/>
        <a:p>
          <a:endParaRPr lang="en-US"/>
        </a:p>
      </dgm:t>
    </dgm:pt>
    <dgm:pt modelId="{DA46D8A8-6769-4FDD-BDA1-8C0601481656}" type="sibTrans" cxnId="{F5C34F9D-B681-4C4E-91B4-3355C5654EE8}">
      <dgm:prSet/>
      <dgm:spPr/>
      <dgm:t>
        <a:bodyPr/>
        <a:lstStyle/>
        <a:p>
          <a:endParaRPr lang="en-US"/>
        </a:p>
      </dgm:t>
    </dgm:pt>
    <dgm:pt modelId="{7CB0D53A-713D-470F-A1DF-B57227133909}">
      <dgm:prSet/>
      <dgm:spPr/>
      <dgm:t>
        <a:bodyPr/>
        <a:lstStyle/>
        <a:p>
          <a:r>
            <a:rPr lang="es-ES"/>
            <a:t>Llamamos </a:t>
          </a:r>
          <a:r>
            <a:rPr lang="es-ES" b="1"/>
            <a:t>hojas</a:t>
          </a:r>
          <a:r>
            <a:rPr lang="es-ES"/>
            <a:t> de un árbol a los vértices de grado 1.</a:t>
          </a:r>
          <a:endParaRPr lang="en-US"/>
        </a:p>
      </dgm:t>
    </dgm:pt>
    <dgm:pt modelId="{DC21B03F-19BC-4F4F-91E6-4DA05D1FE72C}" type="parTrans" cxnId="{0D2880B6-C009-48E0-A1F9-6BE1167253E0}">
      <dgm:prSet/>
      <dgm:spPr/>
      <dgm:t>
        <a:bodyPr/>
        <a:lstStyle/>
        <a:p>
          <a:endParaRPr lang="en-US"/>
        </a:p>
      </dgm:t>
    </dgm:pt>
    <dgm:pt modelId="{656429D9-A25E-4921-A6C4-03ECEBA06167}" type="sibTrans" cxnId="{0D2880B6-C009-48E0-A1F9-6BE1167253E0}">
      <dgm:prSet/>
      <dgm:spPr/>
      <dgm:t>
        <a:bodyPr/>
        <a:lstStyle/>
        <a:p>
          <a:endParaRPr lang="en-US"/>
        </a:p>
      </dgm:t>
    </dgm:pt>
    <dgm:pt modelId="{8F4D18B3-A68A-42BD-A4D8-E19210D3B5BD}" type="pres">
      <dgm:prSet presAssocID="{54AFFC54-8C0E-4BDB-A36C-4E6FEF10F883}" presName="vert0" presStyleCnt="0">
        <dgm:presLayoutVars>
          <dgm:dir/>
          <dgm:animOne val="branch"/>
          <dgm:animLvl val="lvl"/>
        </dgm:presLayoutVars>
      </dgm:prSet>
      <dgm:spPr/>
    </dgm:pt>
    <dgm:pt modelId="{CF093C6D-1EFD-4775-BA56-D60791853C4B}" type="pres">
      <dgm:prSet presAssocID="{5F9C5837-9EBB-475C-BF24-3788B99E0C10}" presName="thickLine" presStyleLbl="alignNode1" presStyleIdx="0" presStyleCnt="4"/>
      <dgm:spPr/>
    </dgm:pt>
    <dgm:pt modelId="{132525BE-E195-486F-93C4-90DF8FCA2134}" type="pres">
      <dgm:prSet presAssocID="{5F9C5837-9EBB-475C-BF24-3788B99E0C10}" presName="horz1" presStyleCnt="0"/>
      <dgm:spPr/>
    </dgm:pt>
    <dgm:pt modelId="{F1309346-667F-4FCF-A880-A27010B476BE}" type="pres">
      <dgm:prSet presAssocID="{5F9C5837-9EBB-475C-BF24-3788B99E0C10}" presName="tx1" presStyleLbl="revTx" presStyleIdx="0" presStyleCnt="4"/>
      <dgm:spPr/>
    </dgm:pt>
    <dgm:pt modelId="{E1EB1780-15EB-430D-9F52-B28321CC867B}" type="pres">
      <dgm:prSet presAssocID="{5F9C5837-9EBB-475C-BF24-3788B99E0C10}" presName="vert1" presStyleCnt="0"/>
      <dgm:spPr/>
    </dgm:pt>
    <dgm:pt modelId="{EDF212A8-BA22-46D4-85D2-C999B1082795}" type="pres">
      <dgm:prSet presAssocID="{A87A13B0-F29F-4AFE-A86C-983D03F7EB10}" presName="thickLine" presStyleLbl="alignNode1" presStyleIdx="1" presStyleCnt="4"/>
      <dgm:spPr/>
    </dgm:pt>
    <dgm:pt modelId="{00BD1D5D-5DAB-4334-BC24-03B28E07A85B}" type="pres">
      <dgm:prSet presAssocID="{A87A13B0-F29F-4AFE-A86C-983D03F7EB10}" presName="horz1" presStyleCnt="0"/>
      <dgm:spPr/>
    </dgm:pt>
    <dgm:pt modelId="{353B118A-356B-49DE-A0F2-934257DEBCCF}" type="pres">
      <dgm:prSet presAssocID="{A87A13B0-F29F-4AFE-A86C-983D03F7EB10}" presName="tx1" presStyleLbl="revTx" presStyleIdx="1" presStyleCnt="4"/>
      <dgm:spPr/>
    </dgm:pt>
    <dgm:pt modelId="{EF857CE4-1085-45E1-8E6E-C66F57A8844A}" type="pres">
      <dgm:prSet presAssocID="{A87A13B0-F29F-4AFE-A86C-983D03F7EB10}" presName="vert1" presStyleCnt="0"/>
      <dgm:spPr/>
    </dgm:pt>
    <dgm:pt modelId="{CD407D21-8696-4CFA-9B46-59D12253D986}" type="pres">
      <dgm:prSet presAssocID="{8D46742F-FBD3-4E10-AF06-28FCA0489912}" presName="thickLine" presStyleLbl="alignNode1" presStyleIdx="2" presStyleCnt="4"/>
      <dgm:spPr/>
    </dgm:pt>
    <dgm:pt modelId="{71AD9F34-74B8-4C50-89DF-32A63E542977}" type="pres">
      <dgm:prSet presAssocID="{8D46742F-FBD3-4E10-AF06-28FCA0489912}" presName="horz1" presStyleCnt="0"/>
      <dgm:spPr/>
    </dgm:pt>
    <dgm:pt modelId="{D27E9870-3B1E-4362-AEE7-52885A173E1A}" type="pres">
      <dgm:prSet presAssocID="{8D46742F-FBD3-4E10-AF06-28FCA0489912}" presName="tx1" presStyleLbl="revTx" presStyleIdx="2" presStyleCnt="4"/>
      <dgm:spPr/>
    </dgm:pt>
    <dgm:pt modelId="{BC6406FF-9EBB-45F7-A8FE-36531CC7898B}" type="pres">
      <dgm:prSet presAssocID="{8D46742F-FBD3-4E10-AF06-28FCA0489912}" presName="vert1" presStyleCnt="0"/>
      <dgm:spPr/>
    </dgm:pt>
    <dgm:pt modelId="{537B8D63-ADE3-4D84-A016-EE87AF5944CB}" type="pres">
      <dgm:prSet presAssocID="{7CB0D53A-713D-470F-A1DF-B57227133909}" presName="thickLine" presStyleLbl="alignNode1" presStyleIdx="3" presStyleCnt="4"/>
      <dgm:spPr/>
    </dgm:pt>
    <dgm:pt modelId="{393343DB-7D3F-4992-A0FB-1792365FB872}" type="pres">
      <dgm:prSet presAssocID="{7CB0D53A-713D-470F-A1DF-B57227133909}" presName="horz1" presStyleCnt="0"/>
      <dgm:spPr/>
    </dgm:pt>
    <dgm:pt modelId="{6CBB19FD-4BE5-4525-A378-D7FBBDC799A4}" type="pres">
      <dgm:prSet presAssocID="{7CB0D53A-713D-470F-A1DF-B57227133909}" presName="tx1" presStyleLbl="revTx" presStyleIdx="3" presStyleCnt="4"/>
      <dgm:spPr/>
    </dgm:pt>
    <dgm:pt modelId="{94A2373F-8C18-43D2-ABC6-1D66D099B873}" type="pres">
      <dgm:prSet presAssocID="{7CB0D53A-713D-470F-A1DF-B57227133909}" presName="vert1" presStyleCnt="0"/>
      <dgm:spPr/>
    </dgm:pt>
  </dgm:ptLst>
  <dgm:cxnLst>
    <dgm:cxn modelId="{D1BDB134-89C7-4538-94D5-6541839E2ABA}" srcId="{54AFFC54-8C0E-4BDB-A36C-4E6FEF10F883}" destId="{A87A13B0-F29F-4AFE-A86C-983D03F7EB10}" srcOrd="1" destOrd="0" parTransId="{8FAD6897-8865-44EB-A2A0-0F7D544C2C0F}" sibTransId="{547315B3-077E-4F5C-B42D-FC5F5759ED5A}"/>
    <dgm:cxn modelId="{EAA5C243-2C55-4A50-8383-C293F4342167}" type="presOf" srcId="{5F9C5837-9EBB-475C-BF24-3788B99E0C10}" destId="{F1309346-667F-4FCF-A880-A27010B476BE}" srcOrd="0" destOrd="0" presId="urn:microsoft.com/office/officeart/2008/layout/LinedList"/>
    <dgm:cxn modelId="{3BBB3770-7E77-4AA4-B576-F99CF4795B82}" type="presOf" srcId="{54AFFC54-8C0E-4BDB-A36C-4E6FEF10F883}" destId="{8F4D18B3-A68A-42BD-A4D8-E19210D3B5BD}" srcOrd="0" destOrd="0" presId="urn:microsoft.com/office/officeart/2008/layout/LinedList"/>
    <dgm:cxn modelId="{47015854-E154-43E3-8B1E-15F8F3A79FA2}" srcId="{54AFFC54-8C0E-4BDB-A36C-4E6FEF10F883}" destId="{5F9C5837-9EBB-475C-BF24-3788B99E0C10}" srcOrd="0" destOrd="0" parTransId="{5446D8E4-65D6-4A4D-88E3-D2CAA0A66B19}" sibTransId="{CB5E6B59-7ED1-4A24-95B0-4E5C2B528B88}"/>
    <dgm:cxn modelId="{F5C34F9D-B681-4C4E-91B4-3355C5654EE8}" srcId="{54AFFC54-8C0E-4BDB-A36C-4E6FEF10F883}" destId="{8D46742F-FBD3-4E10-AF06-28FCA0489912}" srcOrd="2" destOrd="0" parTransId="{190C6757-72B2-4415-B0D1-AB24019B00DA}" sibTransId="{DA46D8A8-6769-4FDD-BDA1-8C0601481656}"/>
    <dgm:cxn modelId="{DC99D1AE-AA67-461D-9D8D-4354EF152270}" type="presOf" srcId="{8D46742F-FBD3-4E10-AF06-28FCA0489912}" destId="{D27E9870-3B1E-4362-AEE7-52885A173E1A}" srcOrd="0" destOrd="0" presId="urn:microsoft.com/office/officeart/2008/layout/LinedList"/>
    <dgm:cxn modelId="{0D2880B6-C009-48E0-A1F9-6BE1167253E0}" srcId="{54AFFC54-8C0E-4BDB-A36C-4E6FEF10F883}" destId="{7CB0D53A-713D-470F-A1DF-B57227133909}" srcOrd="3" destOrd="0" parTransId="{DC21B03F-19BC-4F4F-91E6-4DA05D1FE72C}" sibTransId="{656429D9-A25E-4921-A6C4-03ECEBA06167}"/>
    <dgm:cxn modelId="{04FEDEF6-50B4-4D71-95D2-38FC925FAF51}" type="presOf" srcId="{A87A13B0-F29F-4AFE-A86C-983D03F7EB10}" destId="{353B118A-356B-49DE-A0F2-934257DEBCCF}" srcOrd="0" destOrd="0" presId="urn:microsoft.com/office/officeart/2008/layout/LinedList"/>
    <dgm:cxn modelId="{537331FA-5AF0-41B8-99A8-66D0B2CA1144}" type="presOf" srcId="{7CB0D53A-713D-470F-A1DF-B57227133909}" destId="{6CBB19FD-4BE5-4525-A378-D7FBBDC799A4}" srcOrd="0" destOrd="0" presId="urn:microsoft.com/office/officeart/2008/layout/LinedList"/>
    <dgm:cxn modelId="{1EAB7804-0993-48C2-A842-EF81ECC4D6DF}" type="presParOf" srcId="{8F4D18B3-A68A-42BD-A4D8-E19210D3B5BD}" destId="{CF093C6D-1EFD-4775-BA56-D60791853C4B}" srcOrd="0" destOrd="0" presId="urn:microsoft.com/office/officeart/2008/layout/LinedList"/>
    <dgm:cxn modelId="{E5DA60A7-CD40-4832-86F5-4F454E79EA56}" type="presParOf" srcId="{8F4D18B3-A68A-42BD-A4D8-E19210D3B5BD}" destId="{132525BE-E195-486F-93C4-90DF8FCA2134}" srcOrd="1" destOrd="0" presId="urn:microsoft.com/office/officeart/2008/layout/LinedList"/>
    <dgm:cxn modelId="{37E82515-DEDC-4147-9981-91B42E2EB642}" type="presParOf" srcId="{132525BE-E195-486F-93C4-90DF8FCA2134}" destId="{F1309346-667F-4FCF-A880-A27010B476BE}" srcOrd="0" destOrd="0" presId="urn:microsoft.com/office/officeart/2008/layout/LinedList"/>
    <dgm:cxn modelId="{2E1AF901-8E52-4B87-AEE0-F18264B0B1F1}" type="presParOf" srcId="{132525BE-E195-486F-93C4-90DF8FCA2134}" destId="{E1EB1780-15EB-430D-9F52-B28321CC867B}" srcOrd="1" destOrd="0" presId="urn:microsoft.com/office/officeart/2008/layout/LinedList"/>
    <dgm:cxn modelId="{0944BF55-5DD5-4FAA-83BC-BD727FA4BB1C}" type="presParOf" srcId="{8F4D18B3-A68A-42BD-A4D8-E19210D3B5BD}" destId="{EDF212A8-BA22-46D4-85D2-C999B1082795}" srcOrd="2" destOrd="0" presId="urn:microsoft.com/office/officeart/2008/layout/LinedList"/>
    <dgm:cxn modelId="{DA214E7C-A9C8-4C0A-AD51-2E82D332955A}" type="presParOf" srcId="{8F4D18B3-A68A-42BD-A4D8-E19210D3B5BD}" destId="{00BD1D5D-5DAB-4334-BC24-03B28E07A85B}" srcOrd="3" destOrd="0" presId="urn:microsoft.com/office/officeart/2008/layout/LinedList"/>
    <dgm:cxn modelId="{7F55F965-2B82-4392-896B-E13127718898}" type="presParOf" srcId="{00BD1D5D-5DAB-4334-BC24-03B28E07A85B}" destId="{353B118A-356B-49DE-A0F2-934257DEBCCF}" srcOrd="0" destOrd="0" presId="urn:microsoft.com/office/officeart/2008/layout/LinedList"/>
    <dgm:cxn modelId="{3CC2AC9F-6AD9-49C8-9C64-E8428B219B57}" type="presParOf" srcId="{00BD1D5D-5DAB-4334-BC24-03B28E07A85B}" destId="{EF857CE4-1085-45E1-8E6E-C66F57A8844A}" srcOrd="1" destOrd="0" presId="urn:microsoft.com/office/officeart/2008/layout/LinedList"/>
    <dgm:cxn modelId="{D3D70632-BB11-4C15-9DA5-0CFB90F93CFF}" type="presParOf" srcId="{8F4D18B3-A68A-42BD-A4D8-E19210D3B5BD}" destId="{CD407D21-8696-4CFA-9B46-59D12253D986}" srcOrd="4" destOrd="0" presId="urn:microsoft.com/office/officeart/2008/layout/LinedList"/>
    <dgm:cxn modelId="{3E58A590-7552-44E0-8567-B93EFA3E3019}" type="presParOf" srcId="{8F4D18B3-A68A-42BD-A4D8-E19210D3B5BD}" destId="{71AD9F34-74B8-4C50-89DF-32A63E542977}" srcOrd="5" destOrd="0" presId="urn:microsoft.com/office/officeart/2008/layout/LinedList"/>
    <dgm:cxn modelId="{E26DFFCC-22D4-4E70-84D9-6B8D919A9C18}" type="presParOf" srcId="{71AD9F34-74B8-4C50-89DF-32A63E542977}" destId="{D27E9870-3B1E-4362-AEE7-52885A173E1A}" srcOrd="0" destOrd="0" presId="urn:microsoft.com/office/officeart/2008/layout/LinedList"/>
    <dgm:cxn modelId="{87E64E71-640D-4763-83A0-0E6BC868E74F}" type="presParOf" srcId="{71AD9F34-74B8-4C50-89DF-32A63E542977}" destId="{BC6406FF-9EBB-45F7-A8FE-36531CC7898B}" srcOrd="1" destOrd="0" presId="urn:microsoft.com/office/officeart/2008/layout/LinedList"/>
    <dgm:cxn modelId="{8EBEA5CF-52B2-4A98-AAE5-587A58511E80}" type="presParOf" srcId="{8F4D18B3-A68A-42BD-A4D8-E19210D3B5BD}" destId="{537B8D63-ADE3-4D84-A016-EE87AF5944CB}" srcOrd="6" destOrd="0" presId="urn:microsoft.com/office/officeart/2008/layout/LinedList"/>
    <dgm:cxn modelId="{0E4CDDFF-3DD9-4C23-B48D-C384261CF72E}" type="presParOf" srcId="{8F4D18B3-A68A-42BD-A4D8-E19210D3B5BD}" destId="{393343DB-7D3F-4992-A0FB-1792365FB872}" srcOrd="7" destOrd="0" presId="urn:microsoft.com/office/officeart/2008/layout/LinedList"/>
    <dgm:cxn modelId="{EAC1D6C9-24A2-4572-8C5B-8EA59D9067C5}" type="presParOf" srcId="{393343DB-7D3F-4992-A0FB-1792365FB872}" destId="{6CBB19FD-4BE5-4525-A378-D7FBBDC799A4}" srcOrd="0" destOrd="0" presId="urn:microsoft.com/office/officeart/2008/layout/LinedList"/>
    <dgm:cxn modelId="{50280854-BCCA-4A6E-9E88-E0D97ED52C96}" type="presParOf" srcId="{393343DB-7D3F-4992-A0FB-1792365FB872}" destId="{94A2373F-8C18-43D2-ABC6-1D66D099B87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093C6D-1EFD-4775-BA56-D60791853C4B}">
      <dsp:nvSpPr>
        <dsp:cNvPr id="0" name=""/>
        <dsp:cNvSpPr/>
      </dsp:nvSpPr>
      <dsp:spPr>
        <a:xfrm>
          <a:off x="0" y="0"/>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309346-667F-4FCF-A880-A27010B476BE}">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s-ES" sz="3000" kern="1200" dirty="0"/>
            <a:t>Vamos a dar una caracterización de los árboles en la siguiente proposición:</a:t>
          </a:r>
          <a:endParaRPr lang="en-US" sz="3000" kern="1200" dirty="0"/>
        </a:p>
      </dsp:txBody>
      <dsp:txXfrm>
        <a:off x="0" y="0"/>
        <a:ext cx="10515600" cy="1087834"/>
      </dsp:txXfrm>
    </dsp:sp>
    <dsp:sp modelId="{EDF212A8-BA22-46D4-85D2-C999B1082795}">
      <dsp:nvSpPr>
        <dsp:cNvPr id="0" name=""/>
        <dsp:cNvSpPr/>
      </dsp:nvSpPr>
      <dsp:spPr>
        <a:xfrm>
          <a:off x="0" y="1087834"/>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3B118A-356B-49DE-A0F2-934257DEBCCF}">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s-ES" sz="3000" kern="1200"/>
            <a:t>PROPOSICIÓN: </a:t>
          </a:r>
          <a:r>
            <a:rPr lang="es-ES" sz="3000" b="1" kern="1200"/>
            <a:t>Un grafo G es un árbol si y sólo si existe un </a:t>
          </a:r>
          <a:r>
            <a:rPr lang="es-ES" sz="3000" b="1" i="1" kern="1200"/>
            <a:t>único</a:t>
          </a:r>
          <a:r>
            <a:rPr lang="es-ES" sz="3000" b="1" kern="1200"/>
            <a:t> camino entre cada par de vértices distintos</a:t>
          </a:r>
          <a:r>
            <a:rPr lang="es-ES" sz="3000" kern="1200"/>
            <a:t>.</a:t>
          </a:r>
          <a:endParaRPr lang="en-US" sz="3000" kern="1200"/>
        </a:p>
      </dsp:txBody>
      <dsp:txXfrm>
        <a:off x="0" y="1087834"/>
        <a:ext cx="10515600" cy="1087834"/>
      </dsp:txXfrm>
    </dsp:sp>
    <dsp:sp modelId="{CD407D21-8696-4CFA-9B46-59D12253D986}">
      <dsp:nvSpPr>
        <dsp:cNvPr id="0" name=""/>
        <dsp:cNvSpPr/>
      </dsp:nvSpPr>
      <dsp:spPr>
        <a:xfrm>
          <a:off x="0" y="2175669"/>
          <a:ext cx="1051560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7E9870-3B1E-4362-AEE7-52885A173E1A}">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s-ES" sz="3000" kern="1200"/>
            <a:t>Corolario: </a:t>
          </a:r>
          <a:r>
            <a:rPr lang="es-ES" sz="3000" b="1" kern="1200"/>
            <a:t>Un grafo G es un</a:t>
          </a:r>
          <a:r>
            <a:rPr lang="es-ES_tradnl" sz="3000" b="1" kern="1200"/>
            <a:t> bosque si y sólo si </a:t>
          </a:r>
          <a:r>
            <a:rPr lang="es-ES" sz="3000" b="1" kern="1200"/>
            <a:t>existe a lo sumo un camino entre cada par de vértices distintos</a:t>
          </a:r>
          <a:r>
            <a:rPr lang="es-ES" sz="3000" kern="1200"/>
            <a:t>.</a:t>
          </a:r>
          <a:endParaRPr lang="en-US" sz="3000" kern="1200"/>
        </a:p>
      </dsp:txBody>
      <dsp:txXfrm>
        <a:off x="0" y="2175669"/>
        <a:ext cx="10515600" cy="1087834"/>
      </dsp:txXfrm>
    </dsp:sp>
    <dsp:sp modelId="{537B8D63-ADE3-4D84-A016-EE87AF5944CB}">
      <dsp:nvSpPr>
        <dsp:cNvPr id="0" name=""/>
        <dsp:cNvSpPr/>
      </dsp:nvSpPr>
      <dsp:spPr>
        <a:xfrm>
          <a:off x="0" y="3263503"/>
          <a:ext cx="105156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BB19FD-4BE5-4525-A378-D7FBBDC799A4}">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s-ES" sz="3000" kern="1200"/>
            <a:t>Llamamos </a:t>
          </a:r>
          <a:r>
            <a:rPr lang="es-ES" sz="3000" b="1" kern="1200"/>
            <a:t>hojas</a:t>
          </a:r>
          <a:r>
            <a:rPr lang="es-ES" sz="3000" kern="1200"/>
            <a:t> de un árbol a los vértices de grado 1.</a:t>
          </a:r>
          <a:endParaRPr lang="en-US" sz="3000" kern="1200"/>
        </a:p>
      </dsp:txBody>
      <dsp:txXfrm>
        <a:off x="0" y="3263503"/>
        <a:ext cx="10515600" cy="108783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532FFF-9240-4C45-9327-762CD0DA4D0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1E6452B-6CCF-44D0-ADB5-B7E1783232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1DF5923-5C13-46C0-BB85-3D05E4F4C0A5}"/>
              </a:ext>
            </a:extLst>
          </p:cNvPr>
          <p:cNvSpPr>
            <a:spLocks noGrp="1"/>
          </p:cNvSpPr>
          <p:nvPr>
            <p:ph type="dt" sz="half" idx="10"/>
          </p:nvPr>
        </p:nvSpPr>
        <p:spPr/>
        <p:txBody>
          <a:bodyPr/>
          <a:lstStyle/>
          <a:p>
            <a:fld id="{937CB618-D917-4A5C-B74E-43A657FF01F1}" type="datetimeFigureOut">
              <a:rPr lang="es-ES" smtClean="0"/>
              <a:t>06/05/2021</a:t>
            </a:fld>
            <a:endParaRPr lang="es-ES"/>
          </a:p>
        </p:txBody>
      </p:sp>
      <p:sp>
        <p:nvSpPr>
          <p:cNvPr id="5" name="Marcador de pie de página 4">
            <a:extLst>
              <a:ext uri="{FF2B5EF4-FFF2-40B4-BE49-F238E27FC236}">
                <a16:creationId xmlns:a16="http://schemas.microsoft.com/office/drawing/2014/main" id="{929B5D55-2FB8-4013-9476-E72EE5B3240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A2BCAA7-697A-401C-B437-4A4E7A525352}"/>
              </a:ext>
            </a:extLst>
          </p:cNvPr>
          <p:cNvSpPr>
            <a:spLocks noGrp="1"/>
          </p:cNvSpPr>
          <p:nvPr>
            <p:ph type="sldNum" sz="quarter" idx="12"/>
          </p:nvPr>
        </p:nvSpPr>
        <p:spPr/>
        <p:txBody>
          <a:bodyPr/>
          <a:lstStyle/>
          <a:p>
            <a:fld id="{EA68E039-7A55-40F7-933E-AB4B9D335DB5}" type="slidenum">
              <a:rPr lang="es-ES" smtClean="0"/>
              <a:t>‹Nº›</a:t>
            </a:fld>
            <a:endParaRPr lang="es-ES"/>
          </a:p>
        </p:txBody>
      </p:sp>
    </p:spTree>
    <p:extLst>
      <p:ext uri="{BB962C8B-B14F-4D97-AF65-F5344CB8AC3E}">
        <p14:creationId xmlns:p14="http://schemas.microsoft.com/office/powerpoint/2010/main" val="2864015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E32DC0-C90F-4E1F-8983-06F0E3A22CF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AC8C19B-461F-4DBE-8978-B7ADF1F3632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69FB443-0FBD-499B-A3FD-20AD32AB36C1}"/>
              </a:ext>
            </a:extLst>
          </p:cNvPr>
          <p:cNvSpPr>
            <a:spLocks noGrp="1"/>
          </p:cNvSpPr>
          <p:nvPr>
            <p:ph type="dt" sz="half" idx="10"/>
          </p:nvPr>
        </p:nvSpPr>
        <p:spPr/>
        <p:txBody>
          <a:bodyPr/>
          <a:lstStyle/>
          <a:p>
            <a:fld id="{937CB618-D917-4A5C-B74E-43A657FF01F1}" type="datetimeFigureOut">
              <a:rPr lang="es-ES" smtClean="0"/>
              <a:t>06/05/2021</a:t>
            </a:fld>
            <a:endParaRPr lang="es-ES"/>
          </a:p>
        </p:txBody>
      </p:sp>
      <p:sp>
        <p:nvSpPr>
          <p:cNvPr id="5" name="Marcador de pie de página 4">
            <a:extLst>
              <a:ext uri="{FF2B5EF4-FFF2-40B4-BE49-F238E27FC236}">
                <a16:creationId xmlns:a16="http://schemas.microsoft.com/office/drawing/2014/main" id="{7CED9309-E5A1-4422-8933-F0F1F01C452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BE1753F-009B-4F90-A827-7509F469DB5B}"/>
              </a:ext>
            </a:extLst>
          </p:cNvPr>
          <p:cNvSpPr>
            <a:spLocks noGrp="1"/>
          </p:cNvSpPr>
          <p:nvPr>
            <p:ph type="sldNum" sz="quarter" idx="12"/>
          </p:nvPr>
        </p:nvSpPr>
        <p:spPr/>
        <p:txBody>
          <a:bodyPr/>
          <a:lstStyle/>
          <a:p>
            <a:fld id="{EA68E039-7A55-40F7-933E-AB4B9D335DB5}" type="slidenum">
              <a:rPr lang="es-ES" smtClean="0"/>
              <a:t>‹Nº›</a:t>
            </a:fld>
            <a:endParaRPr lang="es-ES"/>
          </a:p>
        </p:txBody>
      </p:sp>
    </p:spTree>
    <p:extLst>
      <p:ext uri="{BB962C8B-B14F-4D97-AF65-F5344CB8AC3E}">
        <p14:creationId xmlns:p14="http://schemas.microsoft.com/office/powerpoint/2010/main" val="2156758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9F9153C-9967-4FAD-BC10-D9246118ED0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AD3C033-AC7E-4991-81E5-55280F9492F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E6156B5-22A1-498D-8F7F-F8ECD5B2A848}"/>
              </a:ext>
            </a:extLst>
          </p:cNvPr>
          <p:cNvSpPr>
            <a:spLocks noGrp="1"/>
          </p:cNvSpPr>
          <p:nvPr>
            <p:ph type="dt" sz="half" idx="10"/>
          </p:nvPr>
        </p:nvSpPr>
        <p:spPr/>
        <p:txBody>
          <a:bodyPr/>
          <a:lstStyle/>
          <a:p>
            <a:fld id="{937CB618-D917-4A5C-B74E-43A657FF01F1}" type="datetimeFigureOut">
              <a:rPr lang="es-ES" smtClean="0"/>
              <a:t>06/05/2021</a:t>
            </a:fld>
            <a:endParaRPr lang="es-ES"/>
          </a:p>
        </p:txBody>
      </p:sp>
      <p:sp>
        <p:nvSpPr>
          <p:cNvPr id="5" name="Marcador de pie de página 4">
            <a:extLst>
              <a:ext uri="{FF2B5EF4-FFF2-40B4-BE49-F238E27FC236}">
                <a16:creationId xmlns:a16="http://schemas.microsoft.com/office/drawing/2014/main" id="{05C33338-F0A2-4055-BA67-B695B6AECFC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239331-7296-425F-9C66-17172F22E696}"/>
              </a:ext>
            </a:extLst>
          </p:cNvPr>
          <p:cNvSpPr>
            <a:spLocks noGrp="1"/>
          </p:cNvSpPr>
          <p:nvPr>
            <p:ph type="sldNum" sz="quarter" idx="12"/>
          </p:nvPr>
        </p:nvSpPr>
        <p:spPr/>
        <p:txBody>
          <a:bodyPr/>
          <a:lstStyle/>
          <a:p>
            <a:fld id="{EA68E039-7A55-40F7-933E-AB4B9D335DB5}" type="slidenum">
              <a:rPr lang="es-ES" smtClean="0"/>
              <a:t>‹Nº›</a:t>
            </a:fld>
            <a:endParaRPr lang="es-ES"/>
          </a:p>
        </p:txBody>
      </p:sp>
    </p:spTree>
    <p:extLst>
      <p:ext uri="{BB962C8B-B14F-4D97-AF65-F5344CB8AC3E}">
        <p14:creationId xmlns:p14="http://schemas.microsoft.com/office/powerpoint/2010/main" val="417670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2B9D6B-9240-4EFC-AE43-30B813ED193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E0FBD61-C40B-424D-BAA0-9E579EF96EB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4E717F2-8E1E-476A-AFCA-132EC9F40BFD}"/>
              </a:ext>
            </a:extLst>
          </p:cNvPr>
          <p:cNvSpPr>
            <a:spLocks noGrp="1"/>
          </p:cNvSpPr>
          <p:nvPr>
            <p:ph type="dt" sz="half" idx="10"/>
          </p:nvPr>
        </p:nvSpPr>
        <p:spPr/>
        <p:txBody>
          <a:bodyPr/>
          <a:lstStyle/>
          <a:p>
            <a:fld id="{937CB618-D917-4A5C-B74E-43A657FF01F1}" type="datetimeFigureOut">
              <a:rPr lang="es-ES" smtClean="0"/>
              <a:t>06/05/2021</a:t>
            </a:fld>
            <a:endParaRPr lang="es-ES"/>
          </a:p>
        </p:txBody>
      </p:sp>
      <p:sp>
        <p:nvSpPr>
          <p:cNvPr id="5" name="Marcador de pie de página 4">
            <a:extLst>
              <a:ext uri="{FF2B5EF4-FFF2-40B4-BE49-F238E27FC236}">
                <a16:creationId xmlns:a16="http://schemas.microsoft.com/office/drawing/2014/main" id="{B2F042E5-1C60-41B3-B43A-AC76C21C969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926F037-D4AB-4B9D-8228-9EFADBDFDC4A}"/>
              </a:ext>
            </a:extLst>
          </p:cNvPr>
          <p:cNvSpPr>
            <a:spLocks noGrp="1"/>
          </p:cNvSpPr>
          <p:nvPr>
            <p:ph type="sldNum" sz="quarter" idx="12"/>
          </p:nvPr>
        </p:nvSpPr>
        <p:spPr/>
        <p:txBody>
          <a:bodyPr/>
          <a:lstStyle/>
          <a:p>
            <a:fld id="{EA68E039-7A55-40F7-933E-AB4B9D335DB5}" type="slidenum">
              <a:rPr lang="es-ES" smtClean="0"/>
              <a:t>‹Nº›</a:t>
            </a:fld>
            <a:endParaRPr lang="es-ES"/>
          </a:p>
        </p:txBody>
      </p:sp>
    </p:spTree>
    <p:extLst>
      <p:ext uri="{BB962C8B-B14F-4D97-AF65-F5344CB8AC3E}">
        <p14:creationId xmlns:p14="http://schemas.microsoft.com/office/powerpoint/2010/main" val="3019603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3523A3-29CB-4DA8-969A-DB6D7DA99FA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B07D307-E67C-4233-A860-90F2831C79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6475748-D405-4D29-910E-85E9BB2AD979}"/>
              </a:ext>
            </a:extLst>
          </p:cNvPr>
          <p:cNvSpPr>
            <a:spLocks noGrp="1"/>
          </p:cNvSpPr>
          <p:nvPr>
            <p:ph type="dt" sz="half" idx="10"/>
          </p:nvPr>
        </p:nvSpPr>
        <p:spPr/>
        <p:txBody>
          <a:bodyPr/>
          <a:lstStyle/>
          <a:p>
            <a:fld id="{937CB618-D917-4A5C-B74E-43A657FF01F1}" type="datetimeFigureOut">
              <a:rPr lang="es-ES" smtClean="0"/>
              <a:t>06/05/2021</a:t>
            </a:fld>
            <a:endParaRPr lang="es-ES"/>
          </a:p>
        </p:txBody>
      </p:sp>
      <p:sp>
        <p:nvSpPr>
          <p:cNvPr id="5" name="Marcador de pie de página 4">
            <a:extLst>
              <a:ext uri="{FF2B5EF4-FFF2-40B4-BE49-F238E27FC236}">
                <a16:creationId xmlns:a16="http://schemas.microsoft.com/office/drawing/2014/main" id="{82531C33-CE4E-4564-B5C7-DBEC1963998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56FF561-E420-4E9D-A905-379FBCD8A78B}"/>
              </a:ext>
            </a:extLst>
          </p:cNvPr>
          <p:cNvSpPr>
            <a:spLocks noGrp="1"/>
          </p:cNvSpPr>
          <p:nvPr>
            <p:ph type="sldNum" sz="quarter" idx="12"/>
          </p:nvPr>
        </p:nvSpPr>
        <p:spPr/>
        <p:txBody>
          <a:bodyPr/>
          <a:lstStyle/>
          <a:p>
            <a:fld id="{EA68E039-7A55-40F7-933E-AB4B9D335DB5}" type="slidenum">
              <a:rPr lang="es-ES" smtClean="0"/>
              <a:t>‹Nº›</a:t>
            </a:fld>
            <a:endParaRPr lang="es-ES"/>
          </a:p>
        </p:txBody>
      </p:sp>
    </p:spTree>
    <p:extLst>
      <p:ext uri="{BB962C8B-B14F-4D97-AF65-F5344CB8AC3E}">
        <p14:creationId xmlns:p14="http://schemas.microsoft.com/office/powerpoint/2010/main" val="3838454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05B629-044D-4D82-8391-11BCA092149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8EAC99-73A7-422D-80D9-857D88FBF8F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A4CF893-F2F4-4370-A0D5-0D8209A4BCF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003869D1-CE2F-4CE5-A9FB-95607C8DE3B8}"/>
              </a:ext>
            </a:extLst>
          </p:cNvPr>
          <p:cNvSpPr>
            <a:spLocks noGrp="1"/>
          </p:cNvSpPr>
          <p:nvPr>
            <p:ph type="dt" sz="half" idx="10"/>
          </p:nvPr>
        </p:nvSpPr>
        <p:spPr/>
        <p:txBody>
          <a:bodyPr/>
          <a:lstStyle/>
          <a:p>
            <a:fld id="{937CB618-D917-4A5C-B74E-43A657FF01F1}" type="datetimeFigureOut">
              <a:rPr lang="es-ES" smtClean="0"/>
              <a:t>06/05/2021</a:t>
            </a:fld>
            <a:endParaRPr lang="es-ES"/>
          </a:p>
        </p:txBody>
      </p:sp>
      <p:sp>
        <p:nvSpPr>
          <p:cNvPr id="6" name="Marcador de pie de página 5">
            <a:extLst>
              <a:ext uri="{FF2B5EF4-FFF2-40B4-BE49-F238E27FC236}">
                <a16:creationId xmlns:a16="http://schemas.microsoft.com/office/drawing/2014/main" id="{6C65790C-61BC-4EFC-9E9E-EAD481BD8F6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75813D1-A6CA-41E4-B4F1-007E9AF699EE}"/>
              </a:ext>
            </a:extLst>
          </p:cNvPr>
          <p:cNvSpPr>
            <a:spLocks noGrp="1"/>
          </p:cNvSpPr>
          <p:nvPr>
            <p:ph type="sldNum" sz="quarter" idx="12"/>
          </p:nvPr>
        </p:nvSpPr>
        <p:spPr/>
        <p:txBody>
          <a:bodyPr/>
          <a:lstStyle/>
          <a:p>
            <a:fld id="{EA68E039-7A55-40F7-933E-AB4B9D335DB5}" type="slidenum">
              <a:rPr lang="es-ES" smtClean="0"/>
              <a:t>‹Nº›</a:t>
            </a:fld>
            <a:endParaRPr lang="es-ES"/>
          </a:p>
        </p:txBody>
      </p:sp>
    </p:spTree>
    <p:extLst>
      <p:ext uri="{BB962C8B-B14F-4D97-AF65-F5344CB8AC3E}">
        <p14:creationId xmlns:p14="http://schemas.microsoft.com/office/powerpoint/2010/main" val="2342776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FADEE5-E18C-4552-8AD6-E419AE59D47B}"/>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550938F-660A-49A7-A5E7-42A89B06E7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A2B2D29-5056-4172-92C1-826E26E3DAB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5FEF049-13BE-4A58-9D42-35C4082C46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4CD0976-A403-401C-A4E6-74DDE7748CF1}"/>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84008F4-303A-4C3A-9500-8A16CE2BD092}"/>
              </a:ext>
            </a:extLst>
          </p:cNvPr>
          <p:cNvSpPr>
            <a:spLocks noGrp="1"/>
          </p:cNvSpPr>
          <p:nvPr>
            <p:ph type="dt" sz="half" idx="10"/>
          </p:nvPr>
        </p:nvSpPr>
        <p:spPr/>
        <p:txBody>
          <a:bodyPr/>
          <a:lstStyle/>
          <a:p>
            <a:fld id="{937CB618-D917-4A5C-B74E-43A657FF01F1}" type="datetimeFigureOut">
              <a:rPr lang="es-ES" smtClean="0"/>
              <a:t>06/05/2021</a:t>
            </a:fld>
            <a:endParaRPr lang="es-ES"/>
          </a:p>
        </p:txBody>
      </p:sp>
      <p:sp>
        <p:nvSpPr>
          <p:cNvPr id="8" name="Marcador de pie de página 7">
            <a:extLst>
              <a:ext uri="{FF2B5EF4-FFF2-40B4-BE49-F238E27FC236}">
                <a16:creationId xmlns:a16="http://schemas.microsoft.com/office/drawing/2014/main" id="{F6A0667A-A94B-4C57-983F-4503D342DA8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12EE979-80CB-43ED-9CD5-D3E752101986}"/>
              </a:ext>
            </a:extLst>
          </p:cNvPr>
          <p:cNvSpPr>
            <a:spLocks noGrp="1"/>
          </p:cNvSpPr>
          <p:nvPr>
            <p:ph type="sldNum" sz="quarter" idx="12"/>
          </p:nvPr>
        </p:nvSpPr>
        <p:spPr/>
        <p:txBody>
          <a:bodyPr/>
          <a:lstStyle/>
          <a:p>
            <a:fld id="{EA68E039-7A55-40F7-933E-AB4B9D335DB5}" type="slidenum">
              <a:rPr lang="es-ES" smtClean="0"/>
              <a:t>‹Nº›</a:t>
            </a:fld>
            <a:endParaRPr lang="es-ES"/>
          </a:p>
        </p:txBody>
      </p:sp>
    </p:spTree>
    <p:extLst>
      <p:ext uri="{BB962C8B-B14F-4D97-AF65-F5344CB8AC3E}">
        <p14:creationId xmlns:p14="http://schemas.microsoft.com/office/powerpoint/2010/main" val="1263071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7DCD65-B905-40FB-AD51-1A1ACBB90CE0}"/>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C16470-E40D-4EE1-9B87-E1040D98B48E}"/>
              </a:ext>
            </a:extLst>
          </p:cNvPr>
          <p:cNvSpPr>
            <a:spLocks noGrp="1"/>
          </p:cNvSpPr>
          <p:nvPr>
            <p:ph type="dt" sz="half" idx="10"/>
          </p:nvPr>
        </p:nvSpPr>
        <p:spPr/>
        <p:txBody>
          <a:bodyPr/>
          <a:lstStyle/>
          <a:p>
            <a:fld id="{937CB618-D917-4A5C-B74E-43A657FF01F1}" type="datetimeFigureOut">
              <a:rPr lang="es-ES" smtClean="0"/>
              <a:t>06/05/2021</a:t>
            </a:fld>
            <a:endParaRPr lang="es-ES"/>
          </a:p>
        </p:txBody>
      </p:sp>
      <p:sp>
        <p:nvSpPr>
          <p:cNvPr id="4" name="Marcador de pie de página 3">
            <a:extLst>
              <a:ext uri="{FF2B5EF4-FFF2-40B4-BE49-F238E27FC236}">
                <a16:creationId xmlns:a16="http://schemas.microsoft.com/office/drawing/2014/main" id="{07377981-88AF-409F-B883-B3CED9A03406}"/>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908B8E3D-0F91-41FA-BE80-5499A0F22D51}"/>
              </a:ext>
            </a:extLst>
          </p:cNvPr>
          <p:cNvSpPr>
            <a:spLocks noGrp="1"/>
          </p:cNvSpPr>
          <p:nvPr>
            <p:ph type="sldNum" sz="quarter" idx="12"/>
          </p:nvPr>
        </p:nvSpPr>
        <p:spPr/>
        <p:txBody>
          <a:bodyPr/>
          <a:lstStyle/>
          <a:p>
            <a:fld id="{EA68E039-7A55-40F7-933E-AB4B9D335DB5}" type="slidenum">
              <a:rPr lang="es-ES" smtClean="0"/>
              <a:t>‹Nº›</a:t>
            </a:fld>
            <a:endParaRPr lang="es-ES"/>
          </a:p>
        </p:txBody>
      </p:sp>
    </p:spTree>
    <p:extLst>
      <p:ext uri="{BB962C8B-B14F-4D97-AF65-F5344CB8AC3E}">
        <p14:creationId xmlns:p14="http://schemas.microsoft.com/office/powerpoint/2010/main" val="4124680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FBBE756-7BD1-4C4C-A320-8560FC3CD6F8}"/>
              </a:ext>
            </a:extLst>
          </p:cNvPr>
          <p:cNvSpPr>
            <a:spLocks noGrp="1"/>
          </p:cNvSpPr>
          <p:nvPr>
            <p:ph type="dt" sz="half" idx="10"/>
          </p:nvPr>
        </p:nvSpPr>
        <p:spPr/>
        <p:txBody>
          <a:bodyPr/>
          <a:lstStyle/>
          <a:p>
            <a:fld id="{937CB618-D917-4A5C-B74E-43A657FF01F1}" type="datetimeFigureOut">
              <a:rPr lang="es-ES" smtClean="0"/>
              <a:t>06/05/2021</a:t>
            </a:fld>
            <a:endParaRPr lang="es-ES"/>
          </a:p>
        </p:txBody>
      </p:sp>
      <p:sp>
        <p:nvSpPr>
          <p:cNvPr id="3" name="Marcador de pie de página 2">
            <a:extLst>
              <a:ext uri="{FF2B5EF4-FFF2-40B4-BE49-F238E27FC236}">
                <a16:creationId xmlns:a16="http://schemas.microsoft.com/office/drawing/2014/main" id="{3251B1F3-4FD9-4827-A7E7-B6CDB146817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86729A7-B6D1-4011-8EA9-8ADA59EDF09A}"/>
              </a:ext>
            </a:extLst>
          </p:cNvPr>
          <p:cNvSpPr>
            <a:spLocks noGrp="1"/>
          </p:cNvSpPr>
          <p:nvPr>
            <p:ph type="sldNum" sz="quarter" idx="12"/>
          </p:nvPr>
        </p:nvSpPr>
        <p:spPr/>
        <p:txBody>
          <a:bodyPr/>
          <a:lstStyle/>
          <a:p>
            <a:fld id="{EA68E039-7A55-40F7-933E-AB4B9D335DB5}" type="slidenum">
              <a:rPr lang="es-ES" smtClean="0"/>
              <a:t>‹Nº›</a:t>
            </a:fld>
            <a:endParaRPr lang="es-ES"/>
          </a:p>
        </p:txBody>
      </p:sp>
    </p:spTree>
    <p:extLst>
      <p:ext uri="{BB962C8B-B14F-4D97-AF65-F5344CB8AC3E}">
        <p14:creationId xmlns:p14="http://schemas.microsoft.com/office/powerpoint/2010/main" val="977377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6B54AD-6F6F-459E-AD68-E46CEC24432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FE74EAE-A21E-47B6-8B07-FF4CC141FE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A1A62A7-8096-48A5-9A03-423CA54B89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68D5168-199B-46DD-9A54-964C82AACD66}"/>
              </a:ext>
            </a:extLst>
          </p:cNvPr>
          <p:cNvSpPr>
            <a:spLocks noGrp="1"/>
          </p:cNvSpPr>
          <p:nvPr>
            <p:ph type="dt" sz="half" idx="10"/>
          </p:nvPr>
        </p:nvSpPr>
        <p:spPr/>
        <p:txBody>
          <a:bodyPr/>
          <a:lstStyle/>
          <a:p>
            <a:fld id="{937CB618-D917-4A5C-B74E-43A657FF01F1}" type="datetimeFigureOut">
              <a:rPr lang="es-ES" smtClean="0"/>
              <a:t>06/05/2021</a:t>
            </a:fld>
            <a:endParaRPr lang="es-ES"/>
          </a:p>
        </p:txBody>
      </p:sp>
      <p:sp>
        <p:nvSpPr>
          <p:cNvPr id="6" name="Marcador de pie de página 5">
            <a:extLst>
              <a:ext uri="{FF2B5EF4-FFF2-40B4-BE49-F238E27FC236}">
                <a16:creationId xmlns:a16="http://schemas.microsoft.com/office/drawing/2014/main" id="{5E09E969-FF3C-47CF-896F-C0403E5D6E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D709A81-B29D-4CB7-ACC1-D9883B8BAC65}"/>
              </a:ext>
            </a:extLst>
          </p:cNvPr>
          <p:cNvSpPr>
            <a:spLocks noGrp="1"/>
          </p:cNvSpPr>
          <p:nvPr>
            <p:ph type="sldNum" sz="quarter" idx="12"/>
          </p:nvPr>
        </p:nvSpPr>
        <p:spPr/>
        <p:txBody>
          <a:bodyPr/>
          <a:lstStyle/>
          <a:p>
            <a:fld id="{EA68E039-7A55-40F7-933E-AB4B9D335DB5}" type="slidenum">
              <a:rPr lang="es-ES" smtClean="0"/>
              <a:t>‹Nº›</a:t>
            </a:fld>
            <a:endParaRPr lang="es-ES"/>
          </a:p>
        </p:txBody>
      </p:sp>
    </p:spTree>
    <p:extLst>
      <p:ext uri="{BB962C8B-B14F-4D97-AF65-F5344CB8AC3E}">
        <p14:creationId xmlns:p14="http://schemas.microsoft.com/office/powerpoint/2010/main" val="1848233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BC7D5E-183D-414E-8832-3334C6544B2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3A46950-549C-47DF-A014-C84AA76F70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4ABED24C-EEC5-4F7C-B20A-25D071D113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7037AC7-0218-4BEF-90FB-DA4F58CA954E}"/>
              </a:ext>
            </a:extLst>
          </p:cNvPr>
          <p:cNvSpPr>
            <a:spLocks noGrp="1"/>
          </p:cNvSpPr>
          <p:nvPr>
            <p:ph type="dt" sz="half" idx="10"/>
          </p:nvPr>
        </p:nvSpPr>
        <p:spPr/>
        <p:txBody>
          <a:bodyPr/>
          <a:lstStyle/>
          <a:p>
            <a:fld id="{937CB618-D917-4A5C-B74E-43A657FF01F1}" type="datetimeFigureOut">
              <a:rPr lang="es-ES" smtClean="0"/>
              <a:t>06/05/2021</a:t>
            </a:fld>
            <a:endParaRPr lang="es-ES"/>
          </a:p>
        </p:txBody>
      </p:sp>
      <p:sp>
        <p:nvSpPr>
          <p:cNvPr id="6" name="Marcador de pie de página 5">
            <a:extLst>
              <a:ext uri="{FF2B5EF4-FFF2-40B4-BE49-F238E27FC236}">
                <a16:creationId xmlns:a16="http://schemas.microsoft.com/office/drawing/2014/main" id="{4341CD3D-15AE-4A4A-B851-E0C60688B13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F83033D-D7DF-4877-8874-84710791AD75}"/>
              </a:ext>
            </a:extLst>
          </p:cNvPr>
          <p:cNvSpPr>
            <a:spLocks noGrp="1"/>
          </p:cNvSpPr>
          <p:nvPr>
            <p:ph type="sldNum" sz="quarter" idx="12"/>
          </p:nvPr>
        </p:nvSpPr>
        <p:spPr/>
        <p:txBody>
          <a:bodyPr/>
          <a:lstStyle/>
          <a:p>
            <a:fld id="{EA68E039-7A55-40F7-933E-AB4B9D335DB5}" type="slidenum">
              <a:rPr lang="es-ES" smtClean="0"/>
              <a:t>‹Nº›</a:t>
            </a:fld>
            <a:endParaRPr lang="es-ES"/>
          </a:p>
        </p:txBody>
      </p:sp>
    </p:spTree>
    <p:extLst>
      <p:ext uri="{BB962C8B-B14F-4D97-AF65-F5344CB8AC3E}">
        <p14:creationId xmlns:p14="http://schemas.microsoft.com/office/powerpoint/2010/main" val="2700321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0638A91-89F5-48C4-9442-BA31D50D45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3C865E7-17A9-41CD-ACCF-607277FAF3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D8CA79C-B95B-43CC-9446-8CBA104AFC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7CB618-D917-4A5C-B74E-43A657FF01F1}" type="datetimeFigureOut">
              <a:rPr lang="es-ES" smtClean="0"/>
              <a:t>06/05/2021</a:t>
            </a:fld>
            <a:endParaRPr lang="es-ES"/>
          </a:p>
        </p:txBody>
      </p:sp>
      <p:sp>
        <p:nvSpPr>
          <p:cNvPr id="5" name="Marcador de pie de página 4">
            <a:extLst>
              <a:ext uri="{FF2B5EF4-FFF2-40B4-BE49-F238E27FC236}">
                <a16:creationId xmlns:a16="http://schemas.microsoft.com/office/drawing/2014/main" id="{A86BF252-8DEF-484E-9312-966F4E4767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29437B49-7AC4-41EF-8827-CD176E24E7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68E039-7A55-40F7-933E-AB4B9D335DB5}" type="slidenum">
              <a:rPr lang="es-ES" smtClean="0"/>
              <a:t>‹Nº›</a:t>
            </a:fld>
            <a:endParaRPr lang="es-ES"/>
          </a:p>
        </p:txBody>
      </p:sp>
    </p:spTree>
    <p:extLst>
      <p:ext uri="{BB962C8B-B14F-4D97-AF65-F5344CB8AC3E}">
        <p14:creationId xmlns:p14="http://schemas.microsoft.com/office/powerpoint/2010/main" val="32978704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doi.org/10.1016/j.idm.2020.12.002"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s://jariasf.files.wordpress.com/2012/04/spanning-tree2.jpg"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lettersinbiomath.journals.publicknowledgeproject.org/index.php/lib/article/view/71" TargetMode="External"/><Relationship Id="rId2" Type="http://schemas.openxmlformats.org/officeDocument/2006/relationships/hyperlink" Target="https://doi.org/10.1016/j.idm.2020.12.002" TargetMode="Externa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s://www.nature.com/articles/d41586-020-00758-2"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D1942232-83D0-49E2-AF9B-1F97E3C1E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E9E70D72-6E23-4015-A4A6-85C120C191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DDCC5D4-C190-45B7-8131-1ADA061673ED}"/>
              </a:ext>
            </a:extLst>
          </p:cNvPr>
          <p:cNvSpPr>
            <a:spLocks noGrp="1"/>
          </p:cNvSpPr>
          <p:nvPr>
            <p:ph type="title"/>
          </p:nvPr>
        </p:nvSpPr>
        <p:spPr>
          <a:xfrm>
            <a:off x="1179576" y="1163848"/>
            <a:ext cx="9829800" cy="1325880"/>
          </a:xfrm>
        </p:spPr>
        <p:txBody>
          <a:bodyPr anchor="b">
            <a:normAutofit/>
          </a:bodyPr>
          <a:lstStyle/>
          <a:p>
            <a:pPr algn="ctr"/>
            <a:r>
              <a:rPr lang="es-ES" sz="4800" dirty="0">
                <a:solidFill>
                  <a:schemeClr val="tx2"/>
                </a:solidFill>
              </a:rPr>
              <a:t>TEORIA DE GRAFOS</a:t>
            </a:r>
          </a:p>
        </p:txBody>
      </p:sp>
      <p:grpSp>
        <p:nvGrpSpPr>
          <p:cNvPr id="38" name="Group 37">
            <a:extLst>
              <a:ext uri="{FF2B5EF4-FFF2-40B4-BE49-F238E27FC236}">
                <a16:creationId xmlns:a16="http://schemas.microsoft.com/office/drawing/2014/main" id="{C28A977F-B603-4D81-B0FC-C8DE048A7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8"/>
            <a:chOff x="-305" y="-1"/>
            <a:chExt cx="3832880" cy="2876136"/>
          </a:xfrm>
        </p:grpSpPr>
        <p:sp>
          <p:nvSpPr>
            <p:cNvPr id="39" name="Freeform: Shape 38">
              <a:extLst>
                <a:ext uri="{FF2B5EF4-FFF2-40B4-BE49-F238E27FC236}">
                  <a16:creationId xmlns:a16="http://schemas.microsoft.com/office/drawing/2014/main" id="{0183CE8C-E039-4B2F-A36E-5FD5CD5D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EB77281-FAB4-40D0-B3F3-264EC4AB20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815E59F3-75FC-494F-8737-5F00A4964F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43ADDCFA-B066-4D79-AB71-062E66E58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Imagen 10" descr="Examples of Rooted Trees">
            <a:extLst>
              <a:ext uri="{FF2B5EF4-FFF2-40B4-BE49-F238E27FC236}">
                <a16:creationId xmlns:a16="http://schemas.microsoft.com/office/drawing/2014/main" id="{8DFF8430-ED74-4188-9987-E4BA88F9A29E}"/>
              </a:ext>
            </a:extLst>
          </p:cNvPr>
          <p:cNvPicPr/>
          <p:nvPr/>
        </p:nvPicPr>
        <p:blipFill rotWithShape="1">
          <a:blip r:embed="rId2">
            <a:extLst>
              <a:ext uri="{28A0092B-C50C-407E-A947-70E740481C1C}">
                <a14:useLocalDpi xmlns:a14="http://schemas.microsoft.com/office/drawing/2010/main" val="0"/>
              </a:ext>
            </a:extLst>
          </a:blip>
          <a:srcRect l="8806" t="57728" r="73133" b="4779"/>
          <a:stretch/>
        </p:blipFill>
        <p:spPr bwMode="auto">
          <a:xfrm>
            <a:off x="2468792" y="2837712"/>
            <a:ext cx="1626451" cy="3217333"/>
          </a:xfrm>
          <a:prstGeom prst="rect">
            <a:avLst/>
          </a:prstGeom>
          <a:noFill/>
          <a:extLst>
            <a:ext uri="{53640926-AAD7-44D8-BBD7-CCE9431645EC}">
              <a14:shadowObscured xmlns:a14="http://schemas.microsoft.com/office/drawing/2010/main"/>
            </a:ext>
          </a:extLst>
        </p:spPr>
      </p:pic>
      <p:sp>
        <p:nvSpPr>
          <p:cNvPr id="3" name="Marcador de contenido 2">
            <a:extLst>
              <a:ext uri="{FF2B5EF4-FFF2-40B4-BE49-F238E27FC236}">
                <a16:creationId xmlns:a16="http://schemas.microsoft.com/office/drawing/2014/main" id="{F464A0A2-B551-41D9-BEF8-B6FFD4C7D845}"/>
              </a:ext>
            </a:extLst>
          </p:cNvPr>
          <p:cNvSpPr>
            <a:spLocks noGrp="1"/>
          </p:cNvSpPr>
          <p:nvPr>
            <p:ph idx="1"/>
          </p:nvPr>
        </p:nvSpPr>
        <p:spPr>
          <a:xfrm>
            <a:off x="6354871" y="2827419"/>
            <a:ext cx="5029200" cy="3227626"/>
          </a:xfrm>
        </p:spPr>
        <p:txBody>
          <a:bodyPr anchor="ctr">
            <a:normAutofit/>
          </a:bodyPr>
          <a:lstStyle/>
          <a:p>
            <a:pPr marL="0" indent="0">
              <a:buNone/>
            </a:pPr>
            <a:r>
              <a:rPr lang="es-ES" sz="5400" dirty="0">
                <a:solidFill>
                  <a:schemeClr val="tx2"/>
                </a:solidFill>
              </a:rPr>
              <a:t>ARBOLES</a:t>
            </a:r>
          </a:p>
          <a:p>
            <a:pPr marL="0" indent="0">
              <a:buNone/>
            </a:pPr>
            <a:endParaRPr lang="es-ES" sz="1800" dirty="0">
              <a:solidFill>
                <a:schemeClr val="tx2"/>
              </a:solidFill>
            </a:endParaRPr>
          </a:p>
          <a:p>
            <a:pPr marL="0" indent="0">
              <a:buNone/>
            </a:pPr>
            <a:endParaRPr lang="es-ES" sz="1800" dirty="0">
              <a:solidFill>
                <a:schemeClr val="tx2"/>
              </a:solidFill>
            </a:endParaRPr>
          </a:p>
          <a:p>
            <a:pPr marL="0" indent="0">
              <a:buNone/>
            </a:pPr>
            <a:endParaRPr lang="es-ES" sz="1800" dirty="0">
              <a:solidFill>
                <a:schemeClr val="tx2"/>
              </a:solidFill>
            </a:endParaRPr>
          </a:p>
        </p:txBody>
      </p:sp>
      <p:grpSp>
        <p:nvGrpSpPr>
          <p:cNvPr id="44" name="Group 43">
            <a:extLst>
              <a:ext uri="{FF2B5EF4-FFF2-40B4-BE49-F238E27FC236}">
                <a16:creationId xmlns:a16="http://schemas.microsoft.com/office/drawing/2014/main" id="{C78D9229-E61D-4FEE-8321-2F8B64A8CA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6037" y="4852038"/>
            <a:ext cx="2151670" cy="1860256"/>
            <a:chOff x="-305" y="-4155"/>
            <a:chExt cx="2514948" cy="2174333"/>
          </a:xfrm>
        </p:grpSpPr>
        <p:sp>
          <p:nvSpPr>
            <p:cNvPr id="45" name="Freeform: Shape 44">
              <a:extLst>
                <a:ext uri="{FF2B5EF4-FFF2-40B4-BE49-F238E27FC236}">
                  <a16:creationId xmlns:a16="http://schemas.microsoft.com/office/drawing/2014/main" id="{1FDD3CCB-26A3-4D79-AEB6-7A60CF980D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E9AC4470-5113-4709-B29F-CDB937F254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3E0D146C-9DAB-421E-AE88-5F854BF3F7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48" name="Freeform: Shape 47">
              <a:extLst>
                <a:ext uri="{FF2B5EF4-FFF2-40B4-BE49-F238E27FC236}">
                  <a16:creationId xmlns:a16="http://schemas.microsoft.com/office/drawing/2014/main" id="{12EB32A5-4408-4F6C-84B2-F9A908237A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051256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1EB74B5-99FB-4735-A1AB-BBCEC3E40533}"/>
              </a:ext>
            </a:extLst>
          </p:cNvPr>
          <p:cNvSpPr>
            <a:spLocks noGrp="1"/>
          </p:cNvSpPr>
          <p:nvPr>
            <p:ph type="title"/>
          </p:nvPr>
        </p:nvSpPr>
        <p:spPr>
          <a:xfrm>
            <a:off x="838200" y="556995"/>
            <a:ext cx="10515600" cy="1133693"/>
          </a:xfrm>
        </p:spPr>
        <p:txBody>
          <a:bodyPr>
            <a:normAutofit/>
          </a:bodyPr>
          <a:lstStyle/>
          <a:p>
            <a:r>
              <a:rPr lang="es-ES" sz="5200" b="1"/>
              <a:t>ARBOLES-CARACTERIZACIÓN</a:t>
            </a:r>
          </a:p>
        </p:txBody>
      </p:sp>
      <p:graphicFrame>
        <p:nvGraphicFramePr>
          <p:cNvPr id="5" name="Marcador de contenido 2">
            <a:extLst>
              <a:ext uri="{FF2B5EF4-FFF2-40B4-BE49-F238E27FC236}">
                <a16:creationId xmlns:a16="http://schemas.microsoft.com/office/drawing/2014/main" id="{30805290-A341-4484-A58F-E9EF7D58C994}"/>
              </a:ext>
            </a:extLst>
          </p:cNvPr>
          <p:cNvGraphicFramePr>
            <a:graphicFrameLocks noGrp="1"/>
          </p:cNvGraphicFramePr>
          <p:nvPr>
            <p:ph idx="1"/>
            <p:extLst>
              <p:ext uri="{D42A27DB-BD31-4B8C-83A1-F6EECF244321}">
                <p14:modId xmlns:p14="http://schemas.microsoft.com/office/powerpoint/2010/main" val="317720344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3123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5" name="Rectangle 24">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D783CF5-52C2-4C2D-90EB-DE502657FDA6}"/>
              </a:ext>
            </a:extLst>
          </p:cNvPr>
          <p:cNvSpPr>
            <a:spLocks noGrp="1"/>
          </p:cNvSpPr>
          <p:nvPr>
            <p:ph type="title"/>
          </p:nvPr>
        </p:nvSpPr>
        <p:spPr>
          <a:xfrm>
            <a:off x="1282963" y="1238080"/>
            <a:ext cx="9849751" cy="1349671"/>
          </a:xfrm>
        </p:spPr>
        <p:txBody>
          <a:bodyPr anchor="b">
            <a:normAutofit/>
          </a:bodyPr>
          <a:lstStyle/>
          <a:p>
            <a:r>
              <a:rPr lang="es-ES" sz="3000" b="1" dirty="0">
                <a:effectLst/>
                <a:latin typeface="Arial" panose="020B0604020202020204" pitchFamily="34" charset="0"/>
                <a:ea typeface="Times New Roman" panose="02020603050405020304" pitchFamily="18" charset="0"/>
                <a:cs typeface="Times New Roman" panose="02020603050405020304" pitchFamily="18" charset="0"/>
              </a:rPr>
              <a:t>Proposición: Cualquier árbol T que tenga al menos dos vértices, tiene al menos dos vértices de grado 1</a:t>
            </a:r>
            <a:r>
              <a:rPr lang="es-ES" sz="3000" dirty="0">
                <a:effectLst/>
                <a:latin typeface="Arial" panose="020B0604020202020204" pitchFamily="34" charset="0"/>
                <a:ea typeface="Times New Roman" panose="02020603050405020304" pitchFamily="18" charset="0"/>
                <a:cs typeface="Times New Roman" panose="02020603050405020304" pitchFamily="18" charset="0"/>
              </a:rPr>
              <a:t>.</a:t>
            </a:r>
            <a:endParaRPr lang="es-ES" sz="3000" dirty="0"/>
          </a:p>
        </p:txBody>
      </p:sp>
      <p:sp>
        <p:nvSpPr>
          <p:cNvPr id="3" name="Marcador de contenido 2">
            <a:extLst>
              <a:ext uri="{FF2B5EF4-FFF2-40B4-BE49-F238E27FC236}">
                <a16:creationId xmlns:a16="http://schemas.microsoft.com/office/drawing/2014/main" id="{D4CDA808-CFD2-4379-BADE-A2503C5EC6CD}"/>
              </a:ext>
            </a:extLst>
          </p:cNvPr>
          <p:cNvSpPr>
            <a:spLocks noGrp="1"/>
          </p:cNvSpPr>
          <p:nvPr>
            <p:ph idx="1"/>
          </p:nvPr>
        </p:nvSpPr>
        <p:spPr>
          <a:xfrm>
            <a:off x="1289304" y="2902913"/>
            <a:ext cx="9849751" cy="3032168"/>
          </a:xfrm>
        </p:spPr>
        <p:txBody>
          <a:bodyPr anchor="ctr">
            <a:normAutofit/>
          </a:bodyPr>
          <a:lstStyle/>
          <a:p>
            <a:r>
              <a:rPr lang="es-ES" sz="1700" b="1">
                <a:effectLst/>
                <a:latin typeface="Arial" panose="020B0604020202020204" pitchFamily="34" charset="0"/>
                <a:ea typeface="Times New Roman" panose="02020603050405020304" pitchFamily="18" charset="0"/>
                <a:cs typeface="Times New Roman" panose="02020603050405020304" pitchFamily="18" charset="0"/>
              </a:rPr>
              <a:t>Demostración: </a:t>
            </a:r>
            <a:r>
              <a:rPr lang="es-ES" sz="1700">
                <a:effectLst/>
                <a:latin typeface="Arial" panose="020B0604020202020204" pitchFamily="34" charset="0"/>
                <a:ea typeface="Times New Roman" panose="02020603050405020304" pitchFamily="18" charset="0"/>
                <a:cs typeface="Times New Roman" panose="02020603050405020304" pitchFamily="18" charset="0"/>
              </a:rPr>
              <a:t>La hacemos por reducción al absurdo: Suponemos que T es un árbol que tiene al menos dos vértices y que no tiene al menos dos vértices de grado 1. Sea P un camino en T de la máxima longitud posible. Sean U y V los vértices finales del camino. Puesto que T no tiene dos vértices de grado 1, al menos uno de esos vértices tiene grado 2 o más. Supongamos que es U. Sabemos que U es adyacente a otro vértice en el camino. Llamemos U´ a dicho vértice adyacente a U. Veamos dónde está U´. No puede estar en P, pues si estuviera en P habría dos caminos diferentes entre U y U´: la arista entre ellos y la primera parte de P (hasta U´). Pero tampoco puede estar fuera de P, si lo estuviera habría un camino de U´ a V más largo que P, que tenía la máxima longitud posible.Conclusión: hay al menos dos vértices de grado 1. De hecho, podemos decir algo más: U y V deben tener grado 1 ambos</a:t>
            </a:r>
            <a:endParaRPr lang="es-ES" sz="1700">
              <a:effectLst/>
              <a:latin typeface="Calibri" panose="020F0502020204030204" pitchFamily="34" charset="0"/>
              <a:ea typeface="Calibri" panose="020F0502020204030204" pitchFamily="34" charset="0"/>
              <a:cs typeface="Times New Roman" panose="02020603050405020304" pitchFamily="18" charset="0"/>
            </a:endParaRPr>
          </a:p>
          <a:p>
            <a:r>
              <a:rPr lang="es-ES" sz="1700">
                <a:effectLst/>
                <a:latin typeface="Arial" panose="020B0604020202020204" pitchFamily="34" charset="0"/>
                <a:ea typeface="Times New Roman" panose="02020603050405020304" pitchFamily="18" charset="0"/>
                <a:cs typeface="Times New Roman" panose="02020603050405020304" pitchFamily="18" charset="0"/>
              </a:rPr>
              <a:t>Esta proposición es muy útil para verificar propiedades de árboles, puesto que lo que haremos es reducir el árbol a uno más pequeño y hacer demostraciones por inducción.</a:t>
            </a:r>
            <a:endParaRPr lang="es-ES" sz="1700">
              <a:effectLst/>
              <a:latin typeface="Calibri" panose="020F0502020204030204" pitchFamily="34" charset="0"/>
              <a:ea typeface="Calibri" panose="020F0502020204030204" pitchFamily="34" charset="0"/>
              <a:cs typeface="Times New Roman" panose="02020603050405020304" pitchFamily="18" charset="0"/>
            </a:endParaRPr>
          </a:p>
          <a:p>
            <a:endParaRPr lang="es-ES" sz="1700"/>
          </a:p>
        </p:txBody>
      </p:sp>
    </p:spTree>
    <p:extLst>
      <p:ext uri="{BB962C8B-B14F-4D97-AF65-F5344CB8AC3E}">
        <p14:creationId xmlns:p14="http://schemas.microsoft.com/office/powerpoint/2010/main" val="2386619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1694643-266D-47FE-B666-6FEFA01883F6}"/>
              </a:ext>
            </a:extLst>
          </p:cNvPr>
          <p:cNvSpPr>
            <a:spLocks noGrp="1"/>
          </p:cNvSpPr>
          <p:nvPr>
            <p:ph type="title"/>
          </p:nvPr>
        </p:nvSpPr>
        <p:spPr>
          <a:xfrm>
            <a:off x="1043631" y="809898"/>
            <a:ext cx="9942716" cy="1554480"/>
          </a:xfrm>
        </p:spPr>
        <p:txBody>
          <a:bodyPr anchor="ctr">
            <a:normAutofit/>
          </a:bodyPr>
          <a:lstStyle/>
          <a:p>
            <a:r>
              <a:rPr lang="es-ES" sz="4800" dirty="0"/>
              <a:t>Número de aristas en un árbol</a:t>
            </a:r>
          </a:p>
        </p:txBody>
      </p:sp>
      <p:sp>
        <p:nvSpPr>
          <p:cNvPr id="3" name="Marcador de contenido 2">
            <a:extLst>
              <a:ext uri="{FF2B5EF4-FFF2-40B4-BE49-F238E27FC236}">
                <a16:creationId xmlns:a16="http://schemas.microsoft.com/office/drawing/2014/main" id="{D975DFFD-563A-407A-97EA-1AC7B75D2238}"/>
              </a:ext>
            </a:extLst>
          </p:cNvPr>
          <p:cNvSpPr>
            <a:spLocks noGrp="1"/>
          </p:cNvSpPr>
          <p:nvPr>
            <p:ph idx="1"/>
          </p:nvPr>
        </p:nvSpPr>
        <p:spPr>
          <a:xfrm>
            <a:off x="1045028" y="3017522"/>
            <a:ext cx="9941319" cy="3124658"/>
          </a:xfrm>
        </p:spPr>
        <p:txBody>
          <a:bodyPr anchor="ctr">
            <a:normAutofit fontScale="92500" lnSpcReduction="20000"/>
          </a:bodyPr>
          <a:lstStyle/>
          <a:p>
            <a:r>
              <a:rPr lang="es-ES" sz="2400" dirty="0">
                <a:effectLst/>
                <a:latin typeface="Arial" panose="020B0604020202020204" pitchFamily="34" charset="0"/>
                <a:ea typeface="Times New Roman" panose="02020603050405020304" pitchFamily="18" charset="0"/>
                <a:cs typeface="Times New Roman" panose="02020603050405020304" pitchFamily="18" charset="0"/>
              </a:rPr>
              <a:t>PROPOSICIÓN: </a:t>
            </a:r>
            <a:r>
              <a:rPr lang="es-ES" sz="2400" b="1" dirty="0">
                <a:effectLst/>
                <a:latin typeface="Arial" panose="020B0604020202020204" pitchFamily="34" charset="0"/>
                <a:ea typeface="Times New Roman" panose="02020603050405020304" pitchFamily="18" charset="0"/>
                <a:cs typeface="Times New Roman" panose="02020603050405020304" pitchFamily="18" charset="0"/>
              </a:rPr>
              <a:t>Sea T un árbol con v vértices y e aristas. Entonces: e=v−1.</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p>
            <a:r>
              <a:rPr lang="es-ES" sz="2400" dirty="0">
                <a:effectLst/>
                <a:latin typeface="Arial" panose="020B0604020202020204" pitchFamily="34" charset="0"/>
                <a:ea typeface="Times New Roman" panose="02020603050405020304" pitchFamily="18" charset="0"/>
                <a:cs typeface="Times New Roman" panose="02020603050405020304" pitchFamily="18" charset="0"/>
              </a:rPr>
              <a:t>Demostración: Esta proposición se demuestra por inducción.</a:t>
            </a:r>
            <a:r>
              <a:rPr lang="es-ES" sz="2400" dirty="0">
                <a:latin typeface="Calibri" panose="020F0502020204030204" pitchFamily="34" charset="0"/>
                <a:ea typeface="Times New Roman" panose="02020603050405020304" pitchFamily="18" charset="0"/>
                <a:cs typeface="Times New Roman" panose="02020603050405020304" pitchFamily="18" charset="0"/>
              </a:rPr>
              <a:t> </a:t>
            </a:r>
            <a:r>
              <a:rPr lang="es-ES" sz="2400" dirty="0">
                <a:effectLst/>
                <a:latin typeface="Arial" panose="020B0604020202020204" pitchFamily="34" charset="0"/>
                <a:ea typeface="Times New Roman" panose="02020603050405020304" pitchFamily="18" charset="0"/>
                <a:cs typeface="Times New Roman" panose="02020603050405020304" pitchFamily="18" charset="0"/>
              </a:rPr>
              <a:t>Si n=1, un árbol con un único vértice no tiene aristas, luego e=1-1=0 es cierto.</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p>
            <a:r>
              <a:rPr lang="es-ES" sz="2400" dirty="0">
                <a:effectLst/>
                <a:latin typeface="Arial" panose="020B0604020202020204" pitchFamily="34" charset="0"/>
                <a:ea typeface="Times New Roman" panose="02020603050405020304" pitchFamily="18" charset="0"/>
                <a:cs typeface="Times New Roman" panose="02020603050405020304" pitchFamily="18" charset="0"/>
              </a:rPr>
              <a:t>La hipótesis de inducción es: Si T es un árbol que tiene k vértices, entonces tiene k-1 aristas. Sea ahora T un árbol que tiene k+1 vértices. Sea V una hoja de T (debe existir porque el árbol es finito). Sea W el padre de V. Quitemos de T el vértice V y la arista que conecta V y W para obtener un árbol T’ con k vértices (T’ árbol porque es conexo y no contiene ciclos). </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p>
            <a:r>
              <a:rPr lang="es-ES" sz="2400" dirty="0">
                <a:effectLst/>
                <a:latin typeface="Arial" panose="020B0604020202020204" pitchFamily="34" charset="0"/>
                <a:ea typeface="Times New Roman" panose="02020603050405020304" pitchFamily="18" charset="0"/>
                <a:cs typeface="Times New Roman" panose="02020603050405020304" pitchFamily="18" charset="0"/>
              </a:rPr>
              <a:t>Por hipótesis de inducción, T’ tiene k-1 aristas. Se deduce que T tiene k aristas, pues tiene una arista más que T’: la que une V y W,</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17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7871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BBFEA34-9F66-4475-9799-F7B650942EEF}"/>
              </a:ext>
            </a:extLst>
          </p:cNvPr>
          <p:cNvSpPr>
            <a:spLocks noGrp="1"/>
          </p:cNvSpPr>
          <p:nvPr>
            <p:ph type="title"/>
          </p:nvPr>
        </p:nvSpPr>
        <p:spPr>
          <a:xfrm>
            <a:off x="1043631" y="809898"/>
            <a:ext cx="9942716" cy="1554480"/>
          </a:xfrm>
        </p:spPr>
        <p:txBody>
          <a:bodyPr anchor="ctr">
            <a:normAutofit/>
          </a:bodyPr>
          <a:lstStyle/>
          <a:p>
            <a:r>
              <a:rPr lang="es-ES" sz="4800" dirty="0"/>
              <a:t>Arboles</a:t>
            </a:r>
          </a:p>
        </p:txBody>
      </p:sp>
      <p:sp>
        <p:nvSpPr>
          <p:cNvPr id="3" name="Marcador de contenido 2">
            <a:extLst>
              <a:ext uri="{FF2B5EF4-FFF2-40B4-BE49-F238E27FC236}">
                <a16:creationId xmlns:a16="http://schemas.microsoft.com/office/drawing/2014/main" id="{DBB9DB6E-D974-4269-A6D3-C41DDDC1BB55}"/>
              </a:ext>
            </a:extLst>
          </p:cNvPr>
          <p:cNvSpPr>
            <a:spLocks noGrp="1"/>
          </p:cNvSpPr>
          <p:nvPr>
            <p:ph idx="1"/>
          </p:nvPr>
        </p:nvSpPr>
        <p:spPr>
          <a:xfrm>
            <a:off x="1045028" y="3017522"/>
            <a:ext cx="9941319" cy="3124658"/>
          </a:xfrm>
        </p:spPr>
        <p:txBody>
          <a:bodyPr anchor="ctr">
            <a:noAutofit/>
          </a:bodyPr>
          <a:lstStyle/>
          <a:p>
            <a:r>
              <a:rPr lang="es-ES" sz="2400" dirty="0"/>
              <a:t>Los árboles son los grafos conexos con el </a:t>
            </a:r>
            <a:r>
              <a:rPr lang="es-ES" sz="2400" b="1" dirty="0"/>
              <a:t>número mínimo de aristas </a:t>
            </a:r>
            <a:r>
              <a:rPr lang="es-ES" sz="2400" dirty="0"/>
              <a:t>para que sean conexos: un árbol es un grafo </a:t>
            </a:r>
            <a:r>
              <a:rPr lang="es-ES" sz="2400" dirty="0" err="1"/>
              <a:t>minimalmente</a:t>
            </a:r>
            <a:r>
              <a:rPr lang="es-ES" sz="2400" dirty="0"/>
              <a:t> conectado. </a:t>
            </a:r>
          </a:p>
          <a:p>
            <a:r>
              <a:rPr lang="es-ES" sz="2400" dirty="0"/>
              <a:t>Los árboles son los grafos </a:t>
            </a:r>
            <a:r>
              <a:rPr lang="es-ES" sz="2400" b="1" i="1" dirty="0" err="1"/>
              <a:t>maximales</a:t>
            </a:r>
            <a:r>
              <a:rPr lang="es-ES" sz="2400" b="1" i="1" dirty="0"/>
              <a:t> sin ciclos</a:t>
            </a:r>
            <a:r>
              <a:rPr lang="es-ES" sz="2400" dirty="0"/>
              <a:t>.</a:t>
            </a:r>
          </a:p>
          <a:p>
            <a:r>
              <a:rPr lang="es-ES" sz="2400" dirty="0"/>
              <a:t> Proposición Sea G un grafo. </a:t>
            </a:r>
          </a:p>
          <a:p>
            <a:r>
              <a:rPr lang="es-ES" sz="2400" dirty="0"/>
              <a:t>i) El grafo G es un árbol si y solo si es conexo y tiene la propiedad de que al eliminar una arista cualquiera el grafo deja de ser conexo. </a:t>
            </a:r>
          </a:p>
          <a:p>
            <a:r>
              <a:rPr lang="es-ES" sz="2400" dirty="0" err="1"/>
              <a:t>ii</a:t>
            </a:r>
            <a:r>
              <a:rPr lang="es-ES" sz="2400" dirty="0"/>
              <a:t>) El grafo G es un árbol si y solo si no tiene ciclos y, si le añadiéramos una arista cualquiera, obtendríamos un ciclo.</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0374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7515D20E-1AB7-4E74-9236-2B72B63D6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4912F1B-C46F-41B7-A57A-EDF72675B524}"/>
              </a:ext>
            </a:extLst>
          </p:cNvPr>
          <p:cNvSpPr>
            <a:spLocks noGrp="1"/>
          </p:cNvSpPr>
          <p:nvPr>
            <p:ph type="title"/>
          </p:nvPr>
        </p:nvSpPr>
        <p:spPr>
          <a:xfrm>
            <a:off x="1045028" y="1336329"/>
            <a:ext cx="3892732" cy="4382588"/>
          </a:xfrm>
        </p:spPr>
        <p:txBody>
          <a:bodyPr anchor="ctr">
            <a:normAutofit/>
          </a:bodyPr>
          <a:lstStyle/>
          <a:p>
            <a:r>
              <a:rPr lang="es-ES" sz="4200" dirty="0"/>
              <a:t>Arboles. Caracterización. Grados</a:t>
            </a:r>
          </a:p>
        </p:txBody>
      </p:sp>
      <p:grpSp>
        <p:nvGrpSpPr>
          <p:cNvPr id="32" name="Group 31">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63461"/>
            <a:ext cx="731521" cy="673460"/>
            <a:chOff x="3940602" y="308034"/>
            <a:chExt cx="2116791" cy="3428999"/>
          </a:xfrm>
          <a:solidFill>
            <a:schemeClr val="accent4"/>
          </a:solidFill>
        </p:grpSpPr>
        <p:sp>
          <p:nvSpPr>
            <p:cNvPr id="33" name="Rectangle 32">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9C79DAE9-A636-47E4-82CA-710E04180A51}"/>
                  </a:ext>
                </a:extLst>
              </p:cNvPr>
              <p:cNvSpPr>
                <a:spLocks noGrp="1"/>
              </p:cNvSpPr>
              <p:nvPr>
                <p:ph idx="1"/>
              </p:nvPr>
            </p:nvSpPr>
            <p:spPr>
              <a:xfrm>
                <a:off x="5519100" y="393406"/>
                <a:ext cx="5837749" cy="5847906"/>
              </a:xfrm>
            </p:spPr>
            <p:txBody>
              <a:bodyPr anchor="ctr">
                <a:noAutofit/>
              </a:bodyPr>
              <a:lstStyle/>
              <a:p>
                <a:pPr marL="0" indent="0">
                  <a:buNone/>
                </a:pPr>
                <a:r>
                  <a:rPr lang="es-ES" sz="2400" dirty="0"/>
                  <a:t>Proposición: Un grafo G es un árbol si y solo si es conexo y </a:t>
                </a:r>
                <a:r>
                  <a:rPr lang="es-ES" sz="2400" b="1" dirty="0">
                    <a:effectLst/>
                    <a:latin typeface="Arial" panose="020B0604020202020204" pitchFamily="34" charset="0"/>
                    <a:ea typeface="Times New Roman" panose="02020603050405020304" pitchFamily="18" charset="0"/>
                    <a:cs typeface="Times New Roman" panose="02020603050405020304" pitchFamily="18" charset="0"/>
                  </a:rPr>
                  <a:t>e=v−1.</a:t>
                </a:r>
              </a:p>
              <a:p>
                <a:pPr marL="0" indent="0">
                  <a:buNone/>
                </a:pPr>
                <a:r>
                  <a:rPr lang="es-ES" sz="2400" b="1" dirty="0"/>
                  <a:t>Sucesión de grados de un árbol</a:t>
                </a:r>
                <a:endParaRPr lang="es-ES" sz="24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s-ES" sz="2400" dirty="0"/>
                  <a:t>Para cualquier árbol G = (V, E) se tiene que</a:t>
                </a:r>
              </a:p>
              <a:p>
                <a:pPr marL="0" indent="0">
                  <a:buNone/>
                </a:pPr>
                <a:r>
                  <a:rPr lang="es-ES" sz="2400" dirty="0"/>
                  <a:t>                          </a:t>
                </a:r>
                <a14:m>
                  <m:oMath xmlns:m="http://schemas.openxmlformats.org/officeDocument/2006/math">
                    <m:nary>
                      <m:naryPr>
                        <m:chr m:val="∑"/>
                        <m:limLoc m:val="undOvr"/>
                        <m:grow m:val="on"/>
                        <m:supHide m:val="on"/>
                        <m:ctrlPr>
                          <a:rPr lang="es-ES" sz="2400" i="1">
                            <a:latin typeface="Cambria Math" panose="02040503050406030204" pitchFamily="18" charset="0"/>
                          </a:rPr>
                        </m:ctrlPr>
                      </m:naryPr>
                      <m:sub>
                        <m:r>
                          <a:rPr lang="es-ES" sz="2400" i="1">
                            <a:latin typeface="Cambria Math" panose="02040503050406030204" pitchFamily="18" charset="0"/>
                          </a:rPr>
                          <m:t>𝑣</m:t>
                        </m:r>
                        <m:r>
                          <a:rPr lang="es-ES" sz="2400" i="0">
                            <a:latin typeface="Cambria Math" panose="02040503050406030204" pitchFamily="18" charset="0"/>
                          </a:rPr>
                          <m:t>∈</m:t>
                        </m:r>
                        <m:r>
                          <a:rPr lang="es-ES" sz="2400" b="0" i="1">
                            <a:latin typeface="Cambria Math" panose="02040503050406030204" pitchFamily="18" charset="0"/>
                          </a:rPr>
                          <m:t>𝑉</m:t>
                        </m:r>
                      </m:sub>
                      <m:sup/>
                      <m:e>
                        <m:r>
                          <m:rPr>
                            <m:sty m:val="p"/>
                          </m:rPr>
                          <a:rPr lang="es-ES" sz="2400" b="0" i="0">
                            <a:latin typeface="Cambria Math" panose="02040503050406030204" pitchFamily="18" charset="0"/>
                          </a:rPr>
                          <m:t>g</m:t>
                        </m:r>
                        <m:r>
                          <a:rPr lang="es-ES" sz="2400" i="1">
                            <a:latin typeface="Cambria Math" panose="02040503050406030204" pitchFamily="18" charset="0"/>
                          </a:rPr>
                          <m:t>𝑟</m:t>
                        </m:r>
                        <m:d>
                          <m:dPr>
                            <m:ctrlPr>
                              <a:rPr lang="es-ES" sz="2400" i="1">
                                <a:latin typeface="Cambria Math" panose="02040503050406030204" pitchFamily="18" charset="0"/>
                              </a:rPr>
                            </m:ctrlPr>
                          </m:dPr>
                          <m:e>
                            <m:r>
                              <a:rPr lang="es-ES" sz="2400" i="1">
                                <a:latin typeface="Cambria Math" panose="02040503050406030204" pitchFamily="18" charset="0"/>
                              </a:rPr>
                              <m:t>𝑣</m:t>
                            </m:r>
                          </m:e>
                        </m:d>
                      </m:e>
                    </m:nary>
                    <m:r>
                      <a:rPr lang="es-ES" sz="2400" i="0">
                        <a:latin typeface="Cambria Math" panose="02040503050406030204" pitchFamily="18" charset="0"/>
                      </a:rPr>
                      <m:t>=2⋅</m:t>
                    </m:r>
                    <m:d>
                      <m:dPr>
                        <m:begChr m:val="|"/>
                        <m:endChr m:val="|"/>
                        <m:ctrlPr>
                          <a:rPr lang="es-ES" sz="2400" i="1">
                            <a:latin typeface="Cambria Math" panose="02040503050406030204" pitchFamily="18" charset="0"/>
                          </a:rPr>
                        </m:ctrlPr>
                      </m:dPr>
                      <m:e>
                        <m:r>
                          <a:rPr lang="es-ES" sz="2400" i="1">
                            <a:latin typeface="Cambria Math" panose="02040503050406030204" pitchFamily="18" charset="0"/>
                          </a:rPr>
                          <m:t>𝑉</m:t>
                        </m:r>
                      </m:e>
                    </m:d>
                    <m:r>
                      <a:rPr lang="es-ES" sz="2400" i="0">
                        <a:latin typeface="Cambria Math" panose="02040503050406030204" pitchFamily="18" charset="0"/>
                      </a:rPr>
                      <m:t>−2</m:t>
                    </m:r>
                  </m:oMath>
                </a14:m>
                <a:endParaRPr lang="es-ES" sz="2400" dirty="0"/>
              </a:p>
              <a:p>
                <a:pPr marL="0" indent="0">
                  <a:buNone/>
                </a:pPr>
                <a:r>
                  <a:rPr lang="es-ES" sz="2400" dirty="0"/>
                  <a:t>Demostración. Si G = (V,A) es un grafo cualquiera se tiene que</a:t>
                </a:r>
              </a:p>
              <a:p>
                <a:pPr marL="0" indent="0">
                  <a:buNone/>
                </a:pPr>
                <a14:m>
                  <m:oMathPara xmlns:m="http://schemas.openxmlformats.org/officeDocument/2006/math">
                    <m:oMathParaPr>
                      <m:jc m:val="centerGroup"/>
                    </m:oMathParaPr>
                    <m:oMath xmlns:m="http://schemas.openxmlformats.org/officeDocument/2006/math">
                      <m:nary>
                        <m:naryPr>
                          <m:chr m:val="∑"/>
                          <m:limLoc m:val="undOvr"/>
                          <m:grow m:val="on"/>
                          <m:supHide m:val="on"/>
                          <m:ctrlPr>
                            <a:rPr lang="es-ES" sz="2400" i="1">
                              <a:latin typeface="Cambria Math" panose="02040503050406030204" pitchFamily="18" charset="0"/>
                            </a:rPr>
                          </m:ctrlPr>
                        </m:naryPr>
                        <m:sub>
                          <m:r>
                            <a:rPr lang="es-ES" sz="2400" i="1">
                              <a:latin typeface="Cambria Math" panose="02040503050406030204" pitchFamily="18" charset="0"/>
                            </a:rPr>
                            <m:t>𝑣</m:t>
                          </m:r>
                          <m:r>
                            <a:rPr lang="es-ES" sz="2400" i="0">
                              <a:latin typeface="Cambria Math" panose="02040503050406030204" pitchFamily="18" charset="0"/>
                            </a:rPr>
                            <m:t>∈</m:t>
                          </m:r>
                          <m:r>
                            <a:rPr lang="es-ES" sz="2400" b="0" i="1">
                              <a:latin typeface="Cambria Math" panose="02040503050406030204" pitchFamily="18" charset="0"/>
                            </a:rPr>
                            <m:t>𝑉</m:t>
                          </m:r>
                        </m:sub>
                        <m:sup/>
                        <m:e>
                          <m:r>
                            <m:rPr>
                              <m:sty m:val="p"/>
                            </m:rPr>
                            <a:rPr lang="es-ES" sz="2400" b="0" i="0">
                              <a:latin typeface="Cambria Math" panose="02040503050406030204" pitchFamily="18" charset="0"/>
                            </a:rPr>
                            <m:t>g</m:t>
                          </m:r>
                          <m:r>
                            <a:rPr lang="es-ES" sz="2400" i="1">
                              <a:latin typeface="Cambria Math" panose="02040503050406030204" pitchFamily="18" charset="0"/>
                            </a:rPr>
                            <m:t>𝑟</m:t>
                          </m:r>
                          <m:d>
                            <m:dPr>
                              <m:ctrlPr>
                                <a:rPr lang="es-ES" sz="2400" i="1">
                                  <a:latin typeface="Cambria Math" panose="02040503050406030204" pitchFamily="18" charset="0"/>
                                </a:rPr>
                              </m:ctrlPr>
                            </m:dPr>
                            <m:e>
                              <m:r>
                                <a:rPr lang="es-ES" sz="2400" i="1">
                                  <a:latin typeface="Cambria Math" panose="02040503050406030204" pitchFamily="18" charset="0"/>
                                </a:rPr>
                                <m:t>𝑣</m:t>
                              </m:r>
                            </m:e>
                          </m:d>
                        </m:e>
                      </m:nary>
                      <m:r>
                        <a:rPr lang="es-ES" sz="2400" i="0">
                          <a:latin typeface="Cambria Math" panose="02040503050406030204" pitchFamily="18" charset="0"/>
                        </a:rPr>
                        <m:t>=2⋅</m:t>
                      </m:r>
                      <m:d>
                        <m:dPr>
                          <m:begChr m:val="|"/>
                          <m:endChr m:val="|"/>
                          <m:ctrlPr>
                            <a:rPr lang="es-ES" sz="2400" i="1">
                              <a:latin typeface="Cambria Math" panose="02040503050406030204" pitchFamily="18" charset="0"/>
                            </a:rPr>
                          </m:ctrlPr>
                        </m:dPr>
                        <m:e>
                          <m:r>
                            <a:rPr lang="es-ES" sz="2400" b="0" i="1">
                              <a:latin typeface="Cambria Math" panose="02040503050406030204" pitchFamily="18" charset="0"/>
                            </a:rPr>
                            <m:t>𝐴</m:t>
                          </m:r>
                        </m:e>
                      </m:d>
                    </m:oMath>
                  </m:oMathPara>
                </a14:m>
                <a:endParaRPr lang="es-ES" sz="2400" dirty="0"/>
              </a:p>
              <a:p>
                <a:pPr marL="0" indent="0">
                  <a:buNone/>
                </a:pPr>
                <a:r>
                  <a:rPr lang="es-ES" sz="2400" dirty="0"/>
                  <a:t>Ahora bien, si G es un árbol, |A| = |V | − 1; sustituyendo este valor en el sumatorio  llegamos a </a:t>
                </a:r>
                <a14:m>
                  <m:oMath xmlns:m="http://schemas.openxmlformats.org/officeDocument/2006/math">
                    <m:nary>
                      <m:naryPr>
                        <m:chr m:val="∑"/>
                        <m:limLoc m:val="undOvr"/>
                        <m:grow m:val="on"/>
                        <m:supHide m:val="on"/>
                        <m:ctrlPr>
                          <a:rPr lang="es-ES" sz="2400" i="1">
                            <a:latin typeface="Cambria Math" panose="02040503050406030204" pitchFamily="18" charset="0"/>
                          </a:rPr>
                        </m:ctrlPr>
                      </m:naryPr>
                      <m:sub>
                        <m:r>
                          <a:rPr lang="es-ES" sz="2400" i="1">
                            <a:latin typeface="Cambria Math" panose="02040503050406030204" pitchFamily="18" charset="0"/>
                          </a:rPr>
                          <m:t>𝑣</m:t>
                        </m:r>
                        <m:r>
                          <a:rPr lang="es-ES" sz="2400" i="0">
                            <a:latin typeface="Cambria Math" panose="02040503050406030204" pitchFamily="18" charset="0"/>
                          </a:rPr>
                          <m:t>∈</m:t>
                        </m:r>
                        <m:r>
                          <a:rPr lang="es-ES" sz="2400" b="0" i="1">
                            <a:latin typeface="Cambria Math" panose="02040503050406030204" pitchFamily="18" charset="0"/>
                          </a:rPr>
                          <m:t>𝑉</m:t>
                        </m:r>
                      </m:sub>
                      <m:sup/>
                      <m:e>
                        <m:r>
                          <m:rPr>
                            <m:sty m:val="p"/>
                          </m:rPr>
                          <a:rPr lang="es-ES" sz="2400" b="0" i="0">
                            <a:latin typeface="Cambria Math" panose="02040503050406030204" pitchFamily="18" charset="0"/>
                          </a:rPr>
                          <m:t>g</m:t>
                        </m:r>
                        <m:r>
                          <a:rPr lang="es-ES" sz="2400" i="1">
                            <a:latin typeface="Cambria Math" panose="02040503050406030204" pitchFamily="18" charset="0"/>
                          </a:rPr>
                          <m:t>𝑟</m:t>
                        </m:r>
                        <m:d>
                          <m:dPr>
                            <m:ctrlPr>
                              <a:rPr lang="es-ES" sz="2400" i="1">
                                <a:latin typeface="Cambria Math" panose="02040503050406030204" pitchFamily="18" charset="0"/>
                              </a:rPr>
                            </m:ctrlPr>
                          </m:dPr>
                          <m:e>
                            <m:r>
                              <a:rPr lang="es-ES" sz="2400" i="1">
                                <a:latin typeface="Cambria Math" panose="02040503050406030204" pitchFamily="18" charset="0"/>
                              </a:rPr>
                              <m:t>𝑣</m:t>
                            </m:r>
                          </m:e>
                        </m:d>
                      </m:e>
                    </m:nary>
                    <m:r>
                      <a:rPr lang="es-ES" sz="2400" i="0">
                        <a:latin typeface="Cambria Math" panose="02040503050406030204" pitchFamily="18" charset="0"/>
                      </a:rPr>
                      <m:t>=2⋅</m:t>
                    </m:r>
                    <m:d>
                      <m:dPr>
                        <m:begChr m:val="|"/>
                        <m:endChr m:val="|"/>
                        <m:ctrlPr>
                          <a:rPr lang="es-ES" sz="2400" i="1">
                            <a:latin typeface="Cambria Math" panose="02040503050406030204" pitchFamily="18" charset="0"/>
                          </a:rPr>
                        </m:ctrlPr>
                      </m:dPr>
                      <m:e>
                        <m:r>
                          <a:rPr lang="es-ES" sz="2400" i="1">
                            <a:latin typeface="Cambria Math" panose="02040503050406030204" pitchFamily="18" charset="0"/>
                          </a:rPr>
                          <m:t>𝑉</m:t>
                        </m:r>
                      </m:e>
                    </m:d>
                    <m:r>
                      <a:rPr lang="es-ES" sz="2400" i="0">
                        <a:latin typeface="Cambria Math" panose="02040503050406030204" pitchFamily="18" charset="0"/>
                      </a:rPr>
                      <m:t>−2</m:t>
                    </m:r>
                  </m:oMath>
                </a14:m>
                <a:endParaRPr lang="es-ES" sz="2400" dirty="0"/>
              </a:p>
            </p:txBody>
          </p:sp>
        </mc:Choice>
        <mc:Fallback xmlns="">
          <p:sp>
            <p:nvSpPr>
              <p:cNvPr id="3" name="Marcador de contenido 2">
                <a:extLst>
                  <a:ext uri="{FF2B5EF4-FFF2-40B4-BE49-F238E27FC236}">
                    <a16:creationId xmlns:a16="http://schemas.microsoft.com/office/drawing/2014/main" id="{9C79DAE9-A636-47E4-82CA-710E04180A51}"/>
                  </a:ext>
                </a:extLst>
              </p:cNvPr>
              <p:cNvSpPr>
                <a:spLocks noGrp="1" noRot="1" noChangeAspect="1" noMove="1" noResize="1" noEditPoints="1" noAdjustHandles="1" noChangeArrowheads="1" noChangeShapeType="1" noTextEdit="1"/>
              </p:cNvSpPr>
              <p:nvPr>
                <p:ph idx="1"/>
              </p:nvPr>
            </p:nvSpPr>
            <p:spPr>
              <a:xfrm>
                <a:off x="5519100" y="393406"/>
                <a:ext cx="5837749" cy="5847906"/>
              </a:xfrm>
              <a:blipFill>
                <a:blip r:embed="rId2"/>
                <a:stretch>
                  <a:fillRect l="-1566" r="-2818" b="-6674"/>
                </a:stretch>
              </a:blipFill>
            </p:spPr>
            <p:txBody>
              <a:bodyPr/>
              <a:lstStyle/>
              <a:p>
                <a:r>
                  <a:rPr lang="es-ES">
                    <a:noFill/>
                  </a:rPr>
                  <a:t> </a:t>
                </a:r>
              </a:p>
            </p:txBody>
          </p:sp>
        </mc:Fallback>
      </mc:AlternateContent>
    </p:spTree>
    <p:extLst>
      <p:ext uri="{BB962C8B-B14F-4D97-AF65-F5344CB8AC3E}">
        <p14:creationId xmlns:p14="http://schemas.microsoft.com/office/powerpoint/2010/main" val="3162946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24">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2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39" name="Rectangle 2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2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3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D92E59C-381F-4580-A9AA-14DCBE8EC52A}"/>
              </a:ext>
            </a:extLst>
          </p:cNvPr>
          <p:cNvSpPr>
            <a:spLocks noGrp="1"/>
          </p:cNvSpPr>
          <p:nvPr>
            <p:ph type="title"/>
          </p:nvPr>
        </p:nvSpPr>
        <p:spPr>
          <a:xfrm>
            <a:off x="1043631" y="873940"/>
            <a:ext cx="5052369" cy="1035781"/>
          </a:xfrm>
        </p:spPr>
        <p:txBody>
          <a:bodyPr anchor="ctr">
            <a:normAutofit/>
          </a:bodyPr>
          <a:lstStyle/>
          <a:p>
            <a:r>
              <a:rPr lang="es-ES" sz="3300">
                <a:effectLst/>
                <a:latin typeface="Arial" panose="020B0604020202020204" pitchFamily="34" charset="0"/>
                <a:ea typeface="Times New Roman" panose="02020603050405020304" pitchFamily="18" charset="0"/>
                <a:cs typeface="Times New Roman" panose="02020603050405020304" pitchFamily="18" charset="0"/>
              </a:rPr>
              <a:t>ARBOLES CON RAÍCES</a:t>
            </a:r>
            <a:endParaRPr lang="es-ES" sz="3300"/>
          </a:p>
        </p:txBody>
      </p:sp>
      <p:sp>
        <p:nvSpPr>
          <p:cNvPr id="3" name="Marcador de contenido 2">
            <a:extLst>
              <a:ext uri="{FF2B5EF4-FFF2-40B4-BE49-F238E27FC236}">
                <a16:creationId xmlns:a16="http://schemas.microsoft.com/office/drawing/2014/main" id="{49A0E6EB-A87E-4744-8A0A-1E93B2BFE5F0}"/>
              </a:ext>
            </a:extLst>
          </p:cNvPr>
          <p:cNvSpPr>
            <a:spLocks noGrp="1"/>
          </p:cNvSpPr>
          <p:nvPr>
            <p:ph idx="1"/>
          </p:nvPr>
        </p:nvSpPr>
        <p:spPr>
          <a:xfrm>
            <a:off x="1045029" y="2524721"/>
            <a:ext cx="4991629" cy="3677123"/>
          </a:xfrm>
        </p:spPr>
        <p:txBody>
          <a:bodyPr anchor="ctr">
            <a:normAutofit fontScale="92500" lnSpcReduction="10000"/>
          </a:bodyPr>
          <a:lstStyle/>
          <a:p>
            <a:r>
              <a:rPr lang="es-ES" sz="2400" dirty="0">
                <a:effectLst/>
                <a:latin typeface="Arial" panose="020B0604020202020204" pitchFamily="34" charset="0"/>
                <a:ea typeface="Times New Roman" panose="02020603050405020304" pitchFamily="18" charset="0"/>
                <a:cs typeface="Times New Roman" panose="02020603050405020304" pitchFamily="18" charset="0"/>
              </a:rPr>
              <a:t>ARBOLES CON RAÍCES (o </a:t>
            </a:r>
            <a:r>
              <a:rPr lang="es-ES" sz="2400" b="1" dirty="0">
                <a:effectLst/>
                <a:latin typeface="Arial" panose="020B0604020202020204" pitchFamily="34" charset="0"/>
                <a:ea typeface="Times New Roman" panose="02020603050405020304" pitchFamily="18" charset="0"/>
                <a:cs typeface="Times New Roman" panose="02020603050405020304" pitchFamily="18" charset="0"/>
              </a:rPr>
              <a:t>árboles enraizados</a:t>
            </a:r>
            <a:r>
              <a:rPr lang="es-ES" sz="2400" dirty="0">
                <a:effectLst/>
                <a:latin typeface="Arial" panose="020B0604020202020204" pitchFamily="34" charset="0"/>
                <a:ea typeface="Times New Roman" panose="02020603050405020304" pitchFamily="18" charset="0"/>
                <a:cs typeface="Times New Roman" panose="02020603050405020304" pitchFamily="18" charset="0"/>
              </a:rPr>
              <a:t>: Podemos </a:t>
            </a:r>
            <a:r>
              <a:rPr lang="es-ES" sz="2400"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“marcar” un vértice de un árbol como “la raíz” </a:t>
            </a:r>
            <a:r>
              <a:rPr lang="es-ES" sz="2400" dirty="0">
                <a:effectLst/>
                <a:latin typeface="Arial" panose="020B0604020202020204" pitchFamily="34" charset="0"/>
                <a:ea typeface="Times New Roman" panose="02020603050405020304" pitchFamily="18" charset="0"/>
                <a:cs typeface="Times New Roman" panose="02020603050405020304" pitchFamily="18" charset="0"/>
              </a:rPr>
              <a:t>y después posicionar cualquier vértice con su posición relativa a esa raíz. Esto </a:t>
            </a:r>
            <a:r>
              <a:rPr lang="es-ES" sz="2400" dirty="0">
                <a:latin typeface="Arial" panose="020B0604020202020204" pitchFamily="34" charset="0"/>
                <a:ea typeface="Times New Roman" panose="02020603050405020304" pitchFamily="18" charset="0"/>
                <a:cs typeface="Times New Roman" panose="02020603050405020304" pitchFamily="18" charset="0"/>
              </a:rPr>
              <a:t>se puede hacer</a:t>
            </a:r>
            <a:r>
              <a:rPr lang="es-ES" sz="2400" dirty="0">
                <a:effectLst/>
                <a:latin typeface="Arial" panose="020B0604020202020204" pitchFamily="34" charset="0"/>
                <a:ea typeface="Times New Roman" panose="02020603050405020304" pitchFamily="18" charset="0"/>
                <a:cs typeface="Times New Roman" panose="02020603050405020304" pitchFamily="18" charset="0"/>
              </a:rPr>
              <a:t> porque hay un </a:t>
            </a:r>
            <a:r>
              <a:rPr lang="es-ES" sz="2400" b="1" dirty="0">
                <a:effectLst/>
                <a:latin typeface="Arial" panose="020B0604020202020204" pitchFamily="34" charset="0"/>
                <a:ea typeface="Times New Roman" panose="02020603050405020304" pitchFamily="18" charset="0"/>
                <a:cs typeface="Times New Roman" panose="02020603050405020304" pitchFamily="18" charset="0"/>
              </a:rPr>
              <a:t>único </a:t>
            </a:r>
            <a:r>
              <a:rPr lang="es-ES" sz="2400" dirty="0">
                <a:effectLst/>
                <a:latin typeface="Arial" panose="020B0604020202020204" pitchFamily="34" charset="0"/>
                <a:ea typeface="Times New Roman" panose="02020603050405020304" pitchFamily="18" charset="0"/>
                <a:cs typeface="Times New Roman" panose="02020603050405020304" pitchFamily="18" charset="0"/>
              </a:rPr>
              <a:t>camino entre dos vértices en un árbol. Por tanto, desde cada vértice podemos viajar a la raíz de exactamente </a:t>
            </a:r>
            <a:r>
              <a:rPr lang="es-ES" sz="2400" i="1" dirty="0">
                <a:effectLst/>
                <a:latin typeface="Arial" panose="020B0604020202020204" pitchFamily="34" charset="0"/>
                <a:ea typeface="Times New Roman" panose="02020603050405020304" pitchFamily="18" charset="0"/>
                <a:cs typeface="Times New Roman" panose="02020603050405020304" pitchFamily="18" charset="0"/>
              </a:rPr>
              <a:t>una</a:t>
            </a:r>
            <a:r>
              <a:rPr lang="es-ES" sz="2400" dirty="0">
                <a:effectLst/>
                <a:latin typeface="Arial" panose="020B0604020202020204" pitchFamily="34" charset="0"/>
                <a:ea typeface="Times New Roman" panose="02020603050405020304" pitchFamily="18" charset="0"/>
                <a:cs typeface="Times New Roman" panose="02020603050405020304" pitchFamily="18" charset="0"/>
              </a:rPr>
              <a:t> forma. Con ello, podemos describir cómo están relacionados vértices distintos en un árbol con raíces</a:t>
            </a:r>
            <a:r>
              <a:rPr lang="es-ES" sz="2400" dirty="0">
                <a:latin typeface="Arial" panose="020B0604020202020204" pitchFamily="34" charset="0"/>
                <a:ea typeface="Times New Roman" panose="02020603050405020304" pitchFamily="18" charset="0"/>
                <a:cs typeface="Times New Roman" panose="02020603050405020304" pitchFamily="18" charset="0"/>
              </a:rPr>
              <a:t>.</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1500" dirty="0"/>
          </a:p>
        </p:txBody>
      </p:sp>
      <p:sp>
        <p:nvSpPr>
          <p:cNvPr id="34" name="Rectangle 33">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descr="Resultado de imagen de rooted tree in graph theory">
            <a:extLst>
              <a:ext uri="{FF2B5EF4-FFF2-40B4-BE49-F238E27FC236}">
                <a16:creationId xmlns:a16="http://schemas.microsoft.com/office/drawing/2014/main" id="{1C2C1091-E9C0-4544-AABC-C59E83EB34A7}"/>
              </a:ext>
            </a:extLst>
          </p:cNvPr>
          <p:cNvPicPr/>
          <p:nvPr/>
        </p:nvPicPr>
        <p:blipFill>
          <a:blip r:embed="rId2">
            <a:extLst>
              <a:ext uri="{28A0092B-C50C-407E-A947-70E740481C1C}">
                <a14:useLocalDpi xmlns:a14="http://schemas.microsoft.com/office/drawing/2010/main" val="0"/>
              </a:ext>
            </a:extLst>
          </a:blip>
          <a:srcRect l="-2547" t="-381" r="46173" b="43130"/>
          <a:stretch>
            <a:fillRect/>
          </a:stretch>
        </p:blipFill>
        <p:spPr bwMode="auto">
          <a:xfrm>
            <a:off x="7081687" y="1415674"/>
            <a:ext cx="4072058" cy="4086935"/>
          </a:xfrm>
          <a:prstGeom prst="rect">
            <a:avLst/>
          </a:prstGeom>
          <a:noFill/>
        </p:spPr>
      </p:pic>
      <p:cxnSp>
        <p:nvCxnSpPr>
          <p:cNvPr id="36" name="Straight Connector 35">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1823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D444832-C3EF-4FBE-96E0-05F6417896BB}"/>
              </a:ext>
            </a:extLst>
          </p:cNvPr>
          <p:cNvSpPr>
            <a:spLocks noGrp="1"/>
          </p:cNvSpPr>
          <p:nvPr>
            <p:ph type="title"/>
          </p:nvPr>
        </p:nvSpPr>
        <p:spPr>
          <a:xfrm>
            <a:off x="645065" y="1463040"/>
            <a:ext cx="3796306" cy="2690949"/>
          </a:xfrm>
        </p:spPr>
        <p:txBody>
          <a:bodyPr anchor="t">
            <a:normAutofit/>
          </a:bodyPr>
          <a:lstStyle/>
          <a:p>
            <a:r>
              <a:rPr lang="es-ES" dirty="0">
                <a:latin typeface="Arial" panose="020B0604020202020204" pitchFamily="34" charset="0"/>
                <a:ea typeface="Times New Roman" panose="02020603050405020304" pitchFamily="18" charset="0"/>
                <a:cs typeface="Times New Roman" panose="02020603050405020304" pitchFamily="18" charset="0"/>
              </a:rPr>
              <a:t>U</a:t>
            </a:r>
            <a:r>
              <a:rPr lang="es-ES" dirty="0">
                <a:effectLst/>
                <a:latin typeface="Arial" panose="020B0604020202020204" pitchFamily="34" charset="0"/>
                <a:ea typeface="Times New Roman" panose="02020603050405020304" pitchFamily="18" charset="0"/>
                <a:cs typeface="Times New Roman" panose="02020603050405020304" pitchFamily="18" charset="0"/>
              </a:rPr>
              <a:t>n árbol enraizado es un </a:t>
            </a:r>
            <a:r>
              <a:rPr lang="es-ES" i="1" dirty="0">
                <a:effectLst/>
                <a:latin typeface="Arial" panose="020B0604020202020204" pitchFamily="34" charset="0"/>
                <a:ea typeface="Times New Roman" panose="02020603050405020304" pitchFamily="18" charset="0"/>
                <a:cs typeface="Times New Roman" panose="02020603050405020304" pitchFamily="18" charset="0"/>
              </a:rPr>
              <a:t>grafo dirigido</a:t>
            </a:r>
            <a:endParaRPr lang="es-ES" dirty="0"/>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F4A475CD-2DFD-4FEE-BD28-15275DC6AC4A}"/>
              </a:ext>
            </a:extLst>
          </p:cNvPr>
          <p:cNvSpPr>
            <a:spLocks noGrp="1"/>
          </p:cNvSpPr>
          <p:nvPr>
            <p:ph idx="1"/>
          </p:nvPr>
        </p:nvSpPr>
        <p:spPr>
          <a:xfrm>
            <a:off x="5656218" y="1463039"/>
            <a:ext cx="5542387" cy="4300447"/>
          </a:xfrm>
        </p:spPr>
        <p:txBody>
          <a:bodyPr anchor="t">
            <a:normAutofit lnSpcReduction="10000"/>
          </a:bodyPr>
          <a:lstStyle/>
          <a:p>
            <a:endParaRPr lang="es-ES" sz="2200" dirty="0"/>
          </a:p>
          <a:p>
            <a:endParaRPr lang="es-ES" sz="2200" dirty="0"/>
          </a:p>
          <a:p>
            <a:r>
              <a:rPr lang="es-ES" dirty="0">
                <a:effectLst/>
                <a:latin typeface="Arial" panose="020B0604020202020204" pitchFamily="34" charset="0"/>
                <a:ea typeface="Times New Roman" panose="02020603050405020304" pitchFamily="18" charset="0"/>
                <a:cs typeface="Times New Roman" panose="02020603050405020304" pitchFamily="18" charset="0"/>
              </a:rPr>
              <a:t>Una vez marcada una raíz en el árbol, </a:t>
            </a:r>
            <a:r>
              <a:rPr lang="es-ES" i="1" dirty="0">
                <a:effectLst/>
                <a:latin typeface="Arial" panose="020B0604020202020204" pitchFamily="34" charset="0"/>
                <a:ea typeface="Times New Roman" panose="02020603050405020304" pitchFamily="18" charset="0"/>
                <a:cs typeface="Times New Roman" panose="02020603050405020304" pitchFamily="18" charset="0"/>
              </a:rPr>
              <a:t>podemos asignar una </a:t>
            </a:r>
            <a:r>
              <a:rPr lang="es-ES" b="1" i="1" dirty="0">
                <a:effectLst/>
                <a:latin typeface="Arial" panose="020B0604020202020204" pitchFamily="34" charset="0"/>
                <a:ea typeface="Times New Roman" panose="02020603050405020304" pitchFamily="18" charset="0"/>
                <a:cs typeface="Times New Roman" panose="02020603050405020304" pitchFamily="18" charset="0"/>
              </a:rPr>
              <a:t>dirección a cada arista </a:t>
            </a:r>
            <a:r>
              <a:rPr lang="es-ES" dirty="0">
                <a:effectLst/>
                <a:latin typeface="Arial" panose="020B0604020202020204" pitchFamily="34" charset="0"/>
                <a:ea typeface="Times New Roman" panose="02020603050405020304" pitchFamily="18" charset="0"/>
                <a:cs typeface="Times New Roman" panose="02020603050405020304" pitchFamily="18" charset="0"/>
              </a:rPr>
              <a:t>del modo siguiente: puesto que hay un único camino de un vértice a otro, dirigimos cada arista </a:t>
            </a:r>
            <a:r>
              <a:rPr lang="es-ES" b="1" dirty="0">
                <a:effectLst/>
                <a:latin typeface="Arial" panose="020B0604020202020204" pitchFamily="34" charset="0"/>
                <a:ea typeface="Times New Roman" panose="02020603050405020304" pitchFamily="18" charset="0"/>
                <a:cs typeface="Times New Roman" panose="02020603050405020304" pitchFamily="18" charset="0"/>
              </a:rPr>
              <a:t>alejándonos de la raíz</a:t>
            </a:r>
            <a:r>
              <a:rPr lang="es-ES" dirty="0">
                <a:effectLst/>
                <a:latin typeface="Arial" panose="020B0604020202020204" pitchFamily="34" charset="0"/>
                <a:ea typeface="Times New Roman" panose="02020603050405020304" pitchFamily="18" charset="0"/>
                <a:cs typeface="Times New Roman" panose="02020603050405020304" pitchFamily="18" charset="0"/>
              </a:rPr>
              <a:t>. Por ello, un árbol enraizado es un </a:t>
            </a:r>
            <a:r>
              <a:rPr lang="es-ES" i="1" dirty="0">
                <a:effectLst/>
                <a:latin typeface="Arial" panose="020B0604020202020204" pitchFamily="34" charset="0"/>
                <a:ea typeface="Times New Roman" panose="02020603050405020304" pitchFamily="18" charset="0"/>
                <a:cs typeface="Times New Roman" panose="02020603050405020304" pitchFamily="18" charset="0"/>
              </a:rPr>
              <a:t>grafo dirigido</a:t>
            </a:r>
            <a:r>
              <a:rPr lang="es-ES" dirty="0">
                <a:effectLst/>
                <a:latin typeface="Arial" panose="020B0604020202020204" pitchFamily="34" charset="0"/>
                <a:ea typeface="Times New Roman" panose="02020603050405020304" pitchFamily="18" charset="0"/>
                <a:cs typeface="Times New Roman" panose="02020603050405020304" pitchFamily="18" charset="0"/>
              </a:rPr>
              <a:t> o direccionado.</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2200" dirty="0"/>
          </a:p>
        </p:txBody>
      </p:sp>
    </p:spTree>
    <p:extLst>
      <p:ext uri="{BB962C8B-B14F-4D97-AF65-F5344CB8AC3E}">
        <p14:creationId xmlns:p14="http://schemas.microsoft.com/office/powerpoint/2010/main" val="1479913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3393ACC-8388-48E8-9950-D50EA6A7DC9F}"/>
              </a:ext>
            </a:extLst>
          </p:cNvPr>
          <p:cNvSpPr>
            <a:spLocks noGrp="1"/>
          </p:cNvSpPr>
          <p:nvPr>
            <p:ph type="title"/>
          </p:nvPr>
        </p:nvSpPr>
        <p:spPr>
          <a:xfrm>
            <a:off x="1043631" y="809898"/>
            <a:ext cx="9942716" cy="1554480"/>
          </a:xfrm>
        </p:spPr>
        <p:txBody>
          <a:bodyPr anchor="ctr">
            <a:normAutofit/>
          </a:bodyPr>
          <a:lstStyle/>
          <a:p>
            <a:r>
              <a:rPr lang="es-ES" sz="4800">
                <a:latin typeface="Arial" panose="020B0604020202020204" pitchFamily="34" charset="0"/>
                <a:ea typeface="Times New Roman" panose="02020603050405020304" pitchFamily="18" charset="0"/>
                <a:cs typeface="Times New Roman" panose="02020603050405020304" pitchFamily="18" charset="0"/>
              </a:rPr>
              <a:t>T</a:t>
            </a:r>
            <a:r>
              <a:rPr lang="es-ES" sz="4800">
                <a:effectLst/>
                <a:latin typeface="Arial" panose="020B0604020202020204" pitchFamily="34" charset="0"/>
                <a:ea typeface="Times New Roman" panose="02020603050405020304" pitchFamily="18" charset="0"/>
                <a:cs typeface="Times New Roman" panose="02020603050405020304" pitchFamily="18" charset="0"/>
              </a:rPr>
              <a:t>erminología</a:t>
            </a:r>
            <a:endParaRPr lang="es-ES" sz="4800"/>
          </a:p>
        </p:txBody>
      </p:sp>
      <p:sp>
        <p:nvSpPr>
          <p:cNvPr id="3" name="Marcador de contenido 2">
            <a:extLst>
              <a:ext uri="{FF2B5EF4-FFF2-40B4-BE49-F238E27FC236}">
                <a16:creationId xmlns:a16="http://schemas.microsoft.com/office/drawing/2014/main" id="{C0C8B321-2DC5-468B-87B5-B61C0376E848}"/>
              </a:ext>
            </a:extLst>
          </p:cNvPr>
          <p:cNvSpPr>
            <a:spLocks noGrp="1"/>
          </p:cNvSpPr>
          <p:nvPr>
            <p:ph idx="1"/>
          </p:nvPr>
        </p:nvSpPr>
        <p:spPr>
          <a:xfrm>
            <a:off x="1045028" y="3017522"/>
            <a:ext cx="9941319" cy="3124658"/>
          </a:xfrm>
        </p:spPr>
        <p:txBody>
          <a:bodyPr anchor="ctr">
            <a:normAutofit/>
          </a:bodyPr>
          <a:lstStyle/>
          <a:p>
            <a:r>
              <a:rPr lang="es-ES" sz="2000" dirty="0">
                <a:effectLst/>
                <a:latin typeface="Arial" panose="020B0604020202020204" pitchFamily="34" charset="0"/>
                <a:ea typeface="Times New Roman" panose="02020603050405020304" pitchFamily="18" charset="0"/>
                <a:cs typeface="Times New Roman" panose="02020603050405020304" pitchFamily="18" charset="0"/>
              </a:rPr>
              <a:t>La terminología utilizada en esta sección viene de la botánica en muchos casos.</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p>
            <a:r>
              <a:rPr lang="es-ES" sz="2000" dirty="0">
                <a:effectLst/>
                <a:latin typeface="Arial" panose="020B0604020202020204" pitchFamily="34" charset="0"/>
                <a:ea typeface="Times New Roman" panose="02020603050405020304" pitchFamily="18" charset="0"/>
                <a:cs typeface="Times New Roman" panose="02020603050405020304" pitchFamily="18" charset="0"/>
              </a:rPr>
              <a:t>Si dos vértices son adyacentes, decimos que uno es </a:t>
            </a:r>
            <a:r>
              <a:rPr lang="es-ES" sz="2000" b="1" dirty="0">
                <a:effectLst/>
                <a:latin typeface="Arial" panose="020B0604020202020204" pitchFamily="34" charset="0"/>
                <a:ea typeface="Times New Roman" panose="02020603050405020304" pitchFamily="18" charset="0"/>
                <a:cs typeface="Times New Roman" panose="02020603050405020304" pitchFamily="18" charset="0"/>
              </a:rPr>
              <a:t>padre </a:t>
            </a:r>
            <a:r>
              <a:rPr lang="es-ES" sz="2000" dirty="0">
                <a:effectLst/>
                <a:latin typeface="Arial" panose="020B0604020202020204" pitchFamily="34" charset="0"/>
                <a:ea typeface="Times New Roman" panose="02020603050405020304" pitchFamily="18" charset="0"/>
                <a:cs typeface="Times New Roman" panose="02020603050405020304" pitchFamily="18" charset="0"/>
              </a:rPr>
              <a:t>de otro, y el otro es un </a:t>
            </a:r>
            <a:r>
              <a:rPr lang="es-ES" sz="2000" b="1" dirty="0">
                <a:effectLst/>
                <a:latin typeface="Arial" panose="020B0604020202020204" pitchFamily="34" charset="0"/>
                <a:ea typeface="Times New Roman" panose="02020603050405020304" pitchFamily="18" charset="0"/>
                <a:cs typeface="Times New Roman" panose="02020603050405020304" pitchFamily="18" charset="0"/>
              </a:rPr>
              <a:t>hijo</a:t>
            </a:r>
            <a:r>
              <a:rPr lang="es-ES" sz="2000" dirty="0">
                <a:effectLst/>
                <a:latin typeface="Arial" panose="020B0604020202020204" pitchFamily="34" charset="0"/>
                <a:ea typeface="Times New Roman" panose="02020603050405020304" pitchFamily="18" charset="0"/>
                <a:cs typeface="Times New Roman" panose="02020603050405020304" pitchFamily="18" charset="0"/>
              </a:rPr>
              <a:t> del padre. De los dos, </a:t>
            </a:r>
            <a:r>
              <a:rPr lang="es-ES" sz="2000" b="1" dirty="0">
                <a:effectLst/>
                <a:latin typeface="Arial" panose="020B0604020202020204" pitchFamily="34" charset="0"/>
                <a:ea typeface="Times New Roman" panose="02020603050405020304" pitchFamily="18" charset="0"/>
                <a:cs typeface="Times New Roman" panose="02020603050405020304" pitchFamily="18" charset="0"/>
              </a:rPr>
              <a:t>el padre es el que está más cercano a la raíz</a:t>
            </a:r>
            <a:r>
              <a:rPr lang="es-ES" sz="2000" dirty="0">
                <a:effectLst/>
                <a:latin typeface="Arial" panose="020B0604020202020204" pitchFamily="34" charset="0"/>
                <a:ea typeface="Times New Roman" panose="02020603050405020304" pitchFamily="18" charset="0"/>
                <a:cs typeface="Times New Roman" panose="02020603050405020304" pitchFamily="18" charset="0"/>
              </a:rPr>
              <a:t>. Por ello, la raíz de un árbol es el padre de otro vértice, pero nunca es hijo de ningún vértice. Obsérvese que los vértices que no son raíz tienen exactamente un padre.</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p>
            <a:r>
              <a:rPr lang="es-ES" sz="2000" dirty="0">
                <a:effectLst/>
                <a:latin typeface="Arial" panose="020B0604020202020204" pitchFamily="34" charset="0"/>
                <a:ea typeface="Times New Roman" panose="02020603050405020304" pitchFamily="18" charset="0"/>
                <a:cs typeface="Times New Roman" panose="02020603050405020304" pitchFamily="18" charset="0"/>
              </a:rPr>
              <a:t>Nota: Otra manera de expresar que un vértice es una hoja: </a:t>
            </a:r>
            <a:r>
              <a:rPr lang="es-ES" sz="2000" i="1" dirty="0">
                <a:effectLst/>
                <a:latin typeface="Arial" panose="020B0604020202020204" pitchFamily="34" charset="0"/>
                <a:ea typeface="Times New Roman" panose="02020603050405020304" pitchFamily="18" charset="0"/>
                <a:cs typeface="Times New Roman" panose="02020603050405020304" pitchFamily="18" charset="0"/>
              </a:rPr>
              <a:t>un vértice de un árbol enraizado se llama hoja si no tiene hijos. </a:t>
            </a:r>
            <a:r>
              <a:rPr lang="es-ES" sz="2000" dirty="0">
                <a:effectLst/>
                <a:latin typeface="Arial" panose="020B0604020202020204" pitchFamily="34" charset="0"/>
                <a:ea typeface="Times New Roman" panose="02020603050405020304" pitchFamily="18" charset="0"/>
                <a:cs typeface="Times New Roman" panose="02020603050405020304" pitchFamily="18" charset="0"/>
              </a:rPr>
              <a:t>Los vértices que tienen hijos se llaman </a:t>
            </a:r>
            <a:r>
              <a:rPr lang="es-ES" sz="2000" i="1" dirty="0">
                <a:effectLst/>
                <a:latin typeface="Arial" panose="020B0604020202020204" pitchFamily="34" charset="0"/>
                <a:ea typeface="Times New Roman" panose="02020603050405020304" pitchFamily="18" charset="0"/>
                <a:cs typeface="Times New Roman" panose="02020603050405020304" pitchFamily="18" charset="0"/>
              </a:rPr>
              <a:t>vértices internos.</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p>
            <a:r>
              <a:rPr lang="es-ES" sz="2000" dirty="0">
                <a:effectLst/>
                <a:latin typeface="Arial" panose="020B0604020202020204" pitchFamily="34" charset="0"/>
                <a:ea typeface="Times New Roman" panose="02020603050405020304" pitchFamily="18" charset="0"/>
                <a:cs typeface="Times New Roman" panose="02020603050405020304" pitchFamily="18" charset="0"/>
              </a:rPr>
              <a:t>Adivinad cómo se llama el vértice hijo de un hijo…NIETO</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20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2909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EC77739-95EA-4813-8276-70AE86D3E19C}"/>
              </a:ext>
            </a:extLst>
          </p:cNvPr>
          <p:cNvSpPr>
            <a:spLocks noGrp="1"/>
          </p:cNvSpPr>
          <p:nvPr>
            <p:ph type="title"/>
          </p:nvPr>
        </p:nvSpPr>
        <p:spPr>
          <a:xfrm>
            <a:off x="1043631" y="809898"/>
            <a:ext cx="9942716" cy="1554480"/>
          </a:xfrm>
        </p:spPr>
        <p:txBody>
          <a:bodyPr anchor="ctr">
            <a:normAutofit/>
          </a:bodyPr>
          <a:lstStyle/>
          <a:p>
            <a:r>
              <a:rPr lang="es-ES" sz="4800" dirty="0"/>
              <a:t>Terminología. Agrupamos por generaciones</a:t>
            </a:r>
          </a:p>
        </p:txBody>
      </p:sp>
      <p:sp>
        <p:nvSpPr>
          <p:cNvPr id="3" name="Marcador de contenido 2">
            <a:extLst>
              <a:ext uri="{FF2B5EF4-FFF2-40B4-BE49-F238E27FC236}">
                <a16:creationId xmlns:a16="http://schemas.microsoft.com/office/drawing/2014/main" id="{6B1F3A3E-2F30-4AD2-8509-AE019FD98361}"/>
              </a:ext>
            </a:extLst>
          </p:cNvPr>
          <p:cNvSpPr>
            <a:spLocks noGrp="1"/>
          </p:cNvSpPr>
          <p:nvPr>
            <p:ph idx="1"/>
          </p:nvPr>
        </p:nvSpPr>
        <p:spPr>
          <a:xfrm>
            <a:off x="1045028" y="3017522"/>
            <a:ext cx="9941319" cy="3124658"/>
          </a:xfrm>
        </p:spPr>
        <p:txBody>
          <a:bodyPr anchor="ctr">
            <a:normAutofit/>
          </a:bodyPr>
          <a:lstStyle/>
          <a:p>
            <a:r>
              <a:rPr lang="es-ES" sz="2400" dirty="0">
                <a:effectLst/>
                <a:latin typeface="Arial" panose="020B0604020202020204" pitchFamily="34" charset="0"/>
                <a:ea typeface="Times New Roman" panose="02020603050405020304" pitchFamily="18" charset="0"/>
                <a:cs typeface="Times New Roman" panose="02020603050405020304" pitchFamily="18" charset="0"/>
              </a:rPr>
              <a:t>En general, un vértice V es </a:t>
            </a:r>
            <a:r>
              <a:rPr lang="es-ES" sz="2400" b="1" dirty="0">
                <a:effectLst/>
                <a:latin typeface="Arial" panose="020B0604020202020204" pitchFamily="34" charset="0"/>
                <a:ea typeface="Times New Roman" panose="02020603050405020304" pitchFamily="18" charset="0"/>
                <a:cs typeface="Times New Roman" panose="02020603050405020304" pitchFamily="18" charset="0"/>
              </a:rPr>
              <a:t>descendiente</a:t>
            </a:r>
            <a:r>
              <a:rPr lang="es-ES" sz="2400" dirty="0">
                <a:effectLst/>
                <a:latin typeface="Arial" panose="020B0604020202020204" pitchFamily="34" charset="0"/>
                <a:ea typeface="Times New Roman" panose="02020603050405020304" pitchFamily="18" charset="0"/>
                <a:cs typeface="Times New Roman" panose="02020603050405020304" pitchFamily="18" charset="0"/>
              </a:rPr>
              <a:t> de un vértice U si U es un vértice en el camino de V a la raíz. En ese caso, decimos que U es un </a:t>
            </a:r>
            <a:r>
              <a:rPr lang="es-ES" sz="2400" b="1" dirty="0">
                <a:effectLst/>
                <a:latin typeface="Arial" panose="020B0604020202020204" pitchFamily="34" charset="0"/>
                <a:ea typeface="Times New Roman" panose="02020603050405020304" pitchFamily="18" charset="0"/>
                <a:cs typeface="Times New Roman" panose="02020603050405020304" pitchFamily="18" charset="0"/>
              </a:rPr>
              <a:t>ascendente</a:t>
            </a:r>
            <a:r>
              <a:rPr lang="es-ES" sz="2400" dirty="0">
                <a:effectLst/>
                <a:latin typeface="Arial" panose="020B0604020202020204" pitchFamily="34" charset="0"/>
                <a:ea typeface="Times New Roman" panose="02020603050405020304" pitchFamily="18" charset="0"/>
                <a:cs typeface="Times New Roman" panose="02020603050405020304" pitchFamily="18" charset="0"/>
              </a:rPr>
              <a:t> de V.</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p>
            <a:r>
              <a:rPr lang="es-ES" sz="2400" dirty="0">
                <a:effectLst/>
                <a:latin typeface="Arial" panose="020B0604020202020204" pitchFamily="34" charset="0"/>
                <a:ea typeface="Times New Roman" panose="02020603050405020304" pitchFamily="18" charset="0"/>
                <a:cs typeface="Times New Roman" panose="02020603050405020304" pitchFamily="18" charset="0"/>
              </a:rPr>
              <a:t>En general, en la mayor parte de los árboles vamos a encontrar vértices que no son ascendientes ni descendientes unos de otros. Los llamamos </a:t>
            </a:r>
            <a:r>
              <a:rPr lang="es-ES" sz="2400" i="1" dirty="0">
                <a:effectLst/>
                <a:latin typeface="Arial" panose="020B0604020202020204" pitchFamily="34" charset="0"/>
                <a:ea typeface="Times New Roman" panose="02020603050405020304" pitchFamily="18" charset="0"/>
                <a:cs typeface="Times New Roman" panose="02020603050405020304" pitchFamily="18" charset="0"/>
              </a:rPr>
              <a:t>hermanos o primos. </a:t>
            </a:r>
            <a:r>
              <a:rPr lang="es-ES" sz="2400" dirty="0">
                <a:effectLst/>
                <a:latin typeface="Arial" panose="020B0604020202020204" pitchFamily="34" charset="0"/>
                <a:ea typeface="Times New Roman" panose="02020603050405020304" pitchFamily="18" charset="0"/>
                <a:cs typeface="Times New Roman" panose="02020603050405020304" pitchFamily="18" charset="0"/>
              </a:rPr>
              <a:t>Dos vértices son hermanos si tienen el mismo padre. Los hermanos nunca son adyacentes, ¿Por qué?</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s-ES" sz="24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7175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ítulo 1">
                <a:extLst>
                  <a:ext uri="{FF2B5EF4-FFF2-40B4-BE49-F238E27FC236}">
                    <a16:creationId xmlns:a16="http://schemas.microsoft.com/office/drawing/2014/main" id="{3D5EE0B8-1E00-40EB-98D1-2B9752811C54}"/>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a:solidFill>
                      <a:srgbClr val="FFFFFF"/>
                    </a:solidFill>
                    <a:latin typeface="+mj-lt"/>
                    <a:ea typeface="+mj-ea"/>
                    <a:cs typeface="+mj-cs"/>
                  </a:rPr>
                  <a:t>Arbol </a:t>
                </a:r>
                <a:r>
                  <a:rPr lang="en-US" sz="3600" kern="1200" dirty="0" err="1">
                    <a:solidFill>
                      <a:srgbClr val="FFFFFF"/>
                    </a:solidFill>
                    <a:latin typeface="+mj-lt"/>
                    <a:ea typeface="+mj-ea"/>
                    <a:cs typeface="+mj-cs"/>
                  </a:rPr>
                  <a:t>enraizado</a:t>
                </a:r>
                <a:r>
                  <a:rPr lang="en-US" sz="3600" kern="1200" dirty="0">
                    <a:solidFill>
                      <a:srgbClr val="FFFFFF"/>
                    </a:solidFill>
                    <a:latin typeface="+mj-lt"/>
                    <a:ea typeface="+mj-ea"/>
                    <a:cs typeface="+mj-cs"/>
                  </a:rPr>
                  <a:t> de </a:t>
                </a:r>
                <a:r>
                  <a:rPr lang="en-US" sz="3600" kern="1200" dirty="0" err="1">
                    <a:solidFill>
                      <a:srgbClr val="FFFFFF"/>
                    </a:solidFill>
                    <a:latin typeface="+mj-lt"/>
                    <a:ea typeface="+mj-ea"/>
                    <a:cs typeface="+mj-cs"/>
                  </a:rPr>
                  <a:t>raiz</a:t>
                </a:r>
                <a:r>
                  <a:rPr lang="en-US" sz="3600" kern="1200" dirty="0">
                    <a:solidFill>
                      <a:srgbClr val="FFFFFF"/>
                    </a:solidFill>
                    <a:latin typeface="+mj-lt"/>
                    <a:ea typeface="+mj-ea"/>
                    <a:cs typeface="+mj-cs"/>
                  </a:rPr>
                  <a:t> </a:t>
                </a:r>
                <a14:m>
                  <m:oMath xmlns:m="http://schemas.openxmlformats.org/officeDocument/2006/math">
                    <m:sSub>
                      <m:sSubPr>
                        <m:ctrlPr>
                          <a:rPr lang="en-US" sz="3600" i="1" kern="1200" smtClean="0">
                            <a:solidFill>
                              <a:srgbClr val="FFFFFF"/>
                            </a:solidFill>
                            <a:latin typeface="Cambria Math" panose="02040503050406030204" pitchFamily="18" charset="0"/>
                            <a:ea typeface="+mj-ea"/>
                            <a:cs typeface="+mj-cs"/>
                          </a:rPr>
                        </m:ctrlPr>
                      </m:sSubPr>
                      <m:e>
                        <m:r>
                          <a:rPr lang="en-US" sz="3600" i="1" kern="1200">
                            <a:solidFill>
                              <a:srgbClr val="FFFFFF"/>
                            </a:solidFill>
                            <a:latin typeface="Cambria Math" panose="02040503050406030204" pitchFamily="18" charset="0"/>
                            <a:ea typeface="+mj-ea"/>
                            <a:cs typeface="+mj-cs"/>
                          </a:rPr>
                          <m:t>𝑣</m:t>
                        </m:r>
                      </m:e>
                      <m:sub>
                        <m:r>
                          <a:rPr lang="en-US" sz="3600" i="0" kern="1200">
                            <a:solidFill>
                              <a:srgbClr val="FFFFFF"/>
                            </a:solidFill>
                            <a:latin typeface="Cambria Math" panose="02040503050406030204" pitchFamily="18" charset="0"/>
                            <a:ea typeface="+mj-ea"/>
                            <a:cs typeface="+mj-cs"/>
                          </a:rPr>
                          <m:t>1</m:t>
                        </m:r>
                      </m:sub>
                    </m:sSub>
                  </m:oMath>
                </a14:m>
                <a:endParaRPr lang="en-US" sz="3600" kern="1200" dirty="0">
                  <a:solidFill>
                    <a:srgbClr val="FFFFFF"/>
                  </a:solidFill>
                  <a:latin typeface="+mj-lt"/>
                  <a:ea typeface="+mj-ea"/>
                  <a:cs typeface="+mj-cs"/>
                </a:endParaRPr>
              </a:p>
            </p:txBody>
          </p:sp>
        </mc:Choice>
        <mc:Fallback xmlns="">
          <p:sp>
            <p:nvSpPr>
              <p:cNvPr id="2" name="Título 1">
                <a:extLst>
                  <a:ext uri="{FF2B5EF4-FFF2-40B4-BE49-F238E27FC236}">
                    <a16:creationId xmlns:a16="http://schemas.microsoft.com/office/drawing/2014/main" id="{3D5EE0B8-1E00-40EB-98D1-2B9752811C54}"/>
                  </a:ext>
                </a:extLst>
              </p:cNvPr>
              <p:cNvSpPr>
                <a:spLocks noGrp="1" noRot="1" noChangeAspect="1" noMove="1" noResize="1" noEditPoints="1" noAdjustHandles="1" noChangeArrowheads="1" noChangeShapeType="1" noTextEdit="1"/>
              </p:cNvSpPr>
              <p:nvPr>
                <p:ph type="title"/>
              </p:nvPr>
            </p:nvSpPr>
            <p:spPr>
              <a:xfrm>
                <a:off x="1028700" y="1967266"/>
                <a:ext cx="2628900" cy="2547257"/>
              </a:xfrm>
              <a:blipFill>
                <a:blip r:embed="rId2"/>
                <a:stretch>
                  <a:fillRect l="-5568" r="-9281"/>
                </a:stretch>
              </a:blipFill>
            </p:spPr>
            <p:txBody>
              <a:bodyPr/>
              <a:lstStyle/>
              <a:p>
                <a:r>
                  <a:rPr lang="es-ES">
                    <a:noFill/>
                  </a:rPr>
                  <a:t> </a:t>
                </a:r>
              </a:p>
            </p:txBody>
          </p:sp>
        </mc:Fallback>
      </mc:AlternateContent>
      <p:pic>
        <p:nvPicPr>
          <p:cNvPr id="4" name="Marcador de contenido 3" descr="Rooted Tree&#10;8/6/2018 Manash Kumar Mondal 39&#10;In this fig. the root is v1 . If a rooted&#10;tree is regarded as a directed graph...">
            <a:extLst>
              <a:ext uri="{FF2B5EF4-FFF2-40B4-BE49-F238E27FC236}">
                <a16:creationId xmlns:a16="http://schemas.microsoft.com/office/drawing/2014/main" id="{687A8714-7CE7-46FC-AC40-695325F1F634}"/>
              </a:ext>
            </a:extLst>
          </p:cNvPr>
          <p:cNvPicPr>
            <a:picLocks noGrp="1"/>
          </p:cNvPicPr>
          <p:nvPr>
            <p:ph idx="1"/>
          </p:nvPr>
        </p:nvPicPr>
        <p:blipFill>
          <a:blip r:embed="rId3">
            <a:extLst>
              <a:ext uri="{28A0092B-C50C-407E-A947-70E740481C1C}">
                <a14:useLocalDpi xmlns:a14="http://schemas.microsoft.com/office/drawing/2010/main" val="0"/>
              </a:ext>
            </a:extLst>
          </a:blip>
          <a:srcRect l="55388" t="5956"/>
          <a:stretch>
            <a:fillRect/>
          </a:stretch>
        </p:blipFill>
        <p:spPr bwMode="auto">
          <a:xfrm>
            <a:off x="5819520" y="643466"/>
            <a:ext cx="4696291" cy="5568739"/>
          </a:xfrm>
          <a:prstGeom prst="rect">
            <a:avLst/>
          </a:prstGeom>
          <a:noFill/>
        </p:spPr>
      </p:pic>
    </p:spTree>
    <p:extLst>
      <p:ext uri="{BB962C8B-B14F-4D97-AF65-F5344CB8AC3E}">
        <p14:creationId xmlns:p14="http://schemas.microsoft.com/office/powerpoint/2010/main" val="1762943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D9D7E7-DF77-490E-BCAC-DB04B3804C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FE80479-43BE-4284-A971-452CE8A28B7D}"/>
              </a:ext>
            </a:extLst>
          </p:cNvPr>
          <p:cNvSpPr>
            <a:spLocks noGrp="1"/>
          </p:cNvSpPr>
          <p:nvPr>
            <p:ph type="ctrTitle"/>
          </p:nvPr>
        </p:nvSpPr>
        <p:spPr>
          <a:xfrm>
            <a:off x="7105395" y="993914"/>
            <a:ext cx="4360386" cy="2169712"/>
          </a:xfrm>
        </p:spPr>
        <p:txBody>
          <a:bodyPr>
            <a:normAutofit/>
          </a:bodyPr>
          <a:lstStyle/>
          <a:p>
            <a:pPr algn="l"/>
            <a:r>
              <a:rPr lang="es-ES" sz="8000" dirty="0"/>
              <a:t>ARBOLES</a:t>
            </a:r>
          </a:p>
        </p:txBody>
      </p:sp>
      <p:sp>
        <p:nvSpPr>
          <p:cNvPr id="3" name="Subtítulo 2">
            <a:extLst>
              <a:ext uri="{FF2B5EF4-FFF2-40B4-BE49-F238E27FC236}">
                <a16:creationId xmlns:a16="http://schemas.microsoft.com/office/drawing/2014/main" id="{9A8B1BCD-AAA2-4651-ADA9-B11B8F8BFDFC}"/>
              </a:ext>
            </a:extLst>
          </p:cNvPr>
          <p:cNvSpPr>
            <a:spLocks noGrp="1"/>
          </p:cNvSpPr>
          <p:nvPr>
            <p:ph type="subTitle" idx="1"/>
          </p:nvPr>
        </p:nvSpPr>
        <p:spPr>
          <a:xfrm>
            <a:off x="7105395" y="3429001"/>
            <a:ext cx="4360386" cy="2655992"/>
          </a:xfrm>
        </p:spPr>
        <p:txBody>
          <a:bodyPr anchor="t">
            <a:normAutofit/>
          </a:bodyPr>
          <a:lstStyle/>
          <a:p>
            <a:pPr algn="l"/>
            <a:r>
              <a:rPr lang="es-ES" sz="3200"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Un </a:t>
            </a:r>
            <a:r>
              <a:rPr lang="es-ES" sz="3200" b="1"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árbol </a:t>
            </a:r>
            <a:r>
              <a:rPr lang="es-ES" sz="3200"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es un </a:t>
            </a:r>
            <a:r>
              <a:rPr lang="es-ES" sz="3200" b="1"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grafo conexo </a:t>
            </a:r>
            <a:r>
              <a:rPr lang="es-ES" sz="3200"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que no contiene ciclos. </a:t>
            </a:r>
            <a:r>
              <a:rPr lang="es-ES" sz="3200" dirty="0">
                <a:effectLst/>
                <a:latin typeface="Arial" panose="020B0604020202020204" pitchFamily="34" charset="0"/>
                <a:ea typeface="Calibri" panose="020F0502020204030204" pitchFamily="34" charset="0"/>
                <a:cs typeface="Times New Roman" panose="02020603050405020304" pitchFamily="18" charset="0"/>
              </a:rPr>
              <a:t>Un </a:t>
            </a:r>
            <a:r>
              <a:rPr lang="es-ES" sz="3200" b="1" dirty="0">
                <a:effectLst/>
                <a:latin typeface="Arial" panose="020B0604020202020204" pitchFamily="34" charset="0"/>
                <a:ea typeface="Calibri" panose="020F0502020204030204" pitchFamily="34" charset="0"/>
                <a:cs typeface="Times New Roman" panose="02020603050405020304" pitchFamily="18" charset="0"/>
              </a:rPr>
              <a:t>bosque</a:t>
            </a:r>
            <a:r>
              <a:rPr lang="es-ES" sz="3200" dirty="0">
                <a:effectLst/>
                <a:latin typeface="Arial" panose="020B0604020202020204" pitchFamily="34" charset="0"/>
                <a:ea typeface="Calibri" panose="020F0502020204030204" pitchFamily="34" charset="0"/>
                <a:cs typeface="Times New Roman" panose="02020603050405020304" pitchFamily="18" charset="0"/>
              </a:rPr>
              <a:t> es un grafo que no contiene ciclos.</a:t>
            </a:r>
          </a:p>
          <a:p>
            <a:pPr algn="l"/>
            <a:endParaRPr lang="es-ES" sz="32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s-ES" sz="2000" dirty="0"/>
          </a:p>
        </p:txBody>
      </p:sp>
      <p:sp>
        <p:nvSpPr>
          <p:cNvPr id="11" name="Freeform: Shape 10">
            <a:extLst>
              <a:ext uri="{FF2B5EF4-FFF2-40B4-BE49-F238E27FC236}">
                <a16:creationId xmlns:a16="http://schemas.microsoft.com/office/drawing/2014/main" id="{D89AF302-1573-4DC3-9F33-A0090D8630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2682" y="470193"/>
            <a:ext cx="2446744" cy="2452562"/>
          </a:xfrm>
          <a:custGeom>
            <a:avLst/>
            <a:gdLst>
              <a:gd name="connsiteX0" fmla="*/ 0 w 2446744"/>
              <a:gd name="connsiteY0" fmla="*/ 0 h 2452562"/>
              <a:gd name="connsiteX1" fmla="*/ 230730 w 2446744"/>
              <a:gd name="connsiteY1" fmla="*/ 35214 h 2452562"/>
              <a:gd name="connsiteX2" fmla="*/ 2410483 w 2446744"/>
              <a:gd name="connsiteY2" fmla="*/ 2214968 h 2452562"/>
              <a:gd name="connsiteX3" fmla="*/ 2446744 w 2446744"/>
              <a:gd name="connsiteY3" fmla="*/ 2452562 h 2452562"/>
              <a:gd name="connsiteX4" fmla="*/ 1847625 w 2446744"/>
              <a:gd name="connsiteY4" fmla="*/ 2452562 h 2452562"/>
              <a:gd name="connsiteX5" fmla="*/ 1829601 w 2446744"/>
              <a:gd name="connsiteY5" fmla="*/ 2334463 h 2452562"/>
              <a:gd name="connsiteX6" fmla="*/ 111235 w 2446744"/>
              <a:gd name="connsiteY6" fmla="*/ 616095 h 2452562"/>
              <a:gd name="connsiteX7" fmla="*/ 0 w 2446744"/>
              <a:gd name="connsiteY7" fmla="*/ 599119 h 245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6744" h="2452562">
                <a:moveTo>
                  <a:pt x="0" y="0"/>
                </a:moveTo>
                <a:lnTo>
                  <a:pt x="230730" y="35214"/>
                </a:lnTo>
                <a:cubicBezTo>
                  <a:pt x="1324840" y="259101"/>
                  <a:pt x="2186596" y="1120858"/>
                  <a:pt x="2410483" y="2214968"/>
                </a:cubicBezTo>
                <a:lnTo>
                  <a:pt x="2446744" y="2452562"/>
                </a:lnTo>
                <a:lnTo>
                  <a:pt x="1847625" y="2452562"/>
                </a:lnTo>
                <a:lnTo>
                  <a:pt x="1829601" y="2334463"/>
                </a:lnTo>
                <a:cubicBezTo>
                  <a:pt x="1653104" y="1471942"/>
                  <a:pt x="973755" y="792593"/>
                  <a:pt x="111235" y="616095"/>
                </a:cubicBezTo>
                <a:lnTo>
                  <a:pt x="0" y="599119"/>
                </a:ln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Oval 12">
            <a:extLst>
              <a:ext uri="{FF2B5EF4-FFF2-40B4-BE49-F238E27FC236}">
                <a16:creationId xmlns:a16="http://schemas.microsoft.com/office/drawing/2014/main" id="{0C082ED4-395D-4CAE-BC6E-E8E3D7AE6F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4875" y="3163625"/>
            <a:ext cx="530750" cy="530750"/>
          </a:xfrm>
          <a:prstGeom prst="ellipse">
            <a:avLst/>
          </a:prstGeom>
          <a:solidFill>
            <a:schemeClr val="tx1">
              <a:lumMod val="65000"/>
              <a:lumOff val="3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749BCD12-4214-40D4-BCFF-04D9EE8EC71C}"/>
              </a:ext>
            </a:extLst>
          </p:cNvPr>
          <p:cNvPicPr/>
          <p:nvPr/>
        </p:nvPicPr>
        <p:blipFill>
          <a:blip r:embed="rId2">
            <a:duotone>
              <a:prstClr val="black"/>
              <a:prstClr val="white"/>
            </a:duotone>
            <a:extLst>
              <a:ext uri="{28A0092B-C50C-407E-A947-70E740481C1C}">
                <a14:useLocalDpi xmlns:a14="http://schemas.microsoft.com/office/drawing/2010/main" val="0"/>
              </a:ext>
            </a:extLst>
          </a:blip>
          <a:stretch>
            <a:fillRect/>
          </a:stretch>
        </p:blipFill>
        <p:spPr bwMode="auto">
          <a:xfrm>
            <a:off x="1729272" y="1983442"/>
            <a:ext cx="3515614" cy="4101550"/>
          </a:xfrm>
          <a:prstGeom prst="rect">
            <a:avLst/>
          </a:prstGeom>
          <a:noFill/>
        </p:spPr>
      </p:pic>
    </p:spTree>
    <p:extLst>
      <p:ext uri="{BB962C8B-B14F-4D97-AF65-F5344CB8AC3E}">
        <p14:creationId xmlns:p14="http://schemas.microsoft.com/office/powerpoint/2010/main" val="29486085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8D67342-E118-4434-810D-AB08121FAEED}"/>
              </a:ext>
            </a:extLst>
          </p:cNvPr>
          <p:cNvSpPr>
            <a:spLocks noGrp="1"/>
          </p:cNvSpPr>
          <p:nvPr>
            <p:ph type="title"/>
          </p:nvPr>
        </p:nvSpPr>
        <p:spPr>
          <a:xfrm>
            <a:off x="1008184" y="174032"/>
            <a:ext cx="10175631" cy="1111843"/>
          </a:xfrm>
        </p:spPr>
        <p:txBody>
          <a:bodyPr anchor="ctr">
            <a:normAutofit/>
          </a:bodyPr>
          <a:lstStyle/>
          <a:p>
            <a:pPr algn="ctr"/>
            <a:r>
              <a:rPr lang="es-ES" sz="4000" dirty="0"/>
              <a:t>Subárbol</a:t>
            </a:r>
          </a:p>
        </p:txBody>
      </p:sp>
      <p:sp>
        <p:nvSpPr>
          <p:cNvPr id="8" name="Content Placeholder 7">
            <a:extLst>
              <a:ext uri="{FF2B5EF4-FFF2-40B4-BE49-F238E27FC236}">
                <a16:creationId xmlns:a16="http://schemas.microsoft.com/office/drawing/2014/main" id="{D54CC8F6-62C1-4157-9CAE-7B97C9BD490A}"/>
              </a:ext>
            </a:extLst>
          </p:cNvPr>
          <p:cNvSpPr>
            <a:spLocks noGrp="1"/>
          </p:cNvSpPr>
          <p:nvPr>
            <p:ph idx="1"/>
          </p:nvPr>
        </p:nvSpPr>
        <p:spPr>
          <a:xfrm>
            <a:off x="1008184" y="1459907"/>
            <a:ext cx="10175630" cy="767904"/>
          </a:xfrm>
        </p:spPr>
        <p:txBody>
          <a:bodyPr anchor="ctr">
            <a:normAutofit/>
          </a:bodyPr>
          <a:lstStyle/>
          <a:p>
            <a:r>
              <a:rPr lang="es-ES_tradnl" sz="1800">
                <a:effectLst/>
                <a:latin typeface="Arial" panose="020B0604020202020204" pitchFamily="34" charset="0"/>
                <a:ea typeface="Calibri" panose="020F0502020204030204" pitchFamily="34" charset="0"/>
                <a:cs typeface="Times New Roman" panose="02020603050405020304" pitchFamily="18" charset="0"/>
              </a:rPr>
              <a:t>Si a es un vértice de un árbol, el subgrafo que consiste en a y en todos sus descendientes y todas las aristas que inciden en sus descendientes es un </a:t>
            </a:r>
            <a:r>
              <a:rPr lang="es-ES_tradnl" sz="1800" b="1">
                <a:effectLst/>
                <a:latin typeface="Arial" panose="020B0604020202020204" pitchFamily="34" charset="0"/>
                <a:ea typeface="Calibri" panose="020F0502020204030204" pitchFamily="34" charset="0"/>
                <a:cs typeface="Times New Roman" panose="02020603050405020304" pitchFamily="18" charset="0"/>
              </a:rPr>
              <a:t>subárbol.</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Marcador de contenido 3" descr="Examples of ordered trees">
            <a:extLst>
              <a:ext uri="{FF2B5EF4-FFF2-40B4-BE49-F238E27FC236}">
                <a16:creationId xmlns:a16="http://schemas.microsoft.com/office/drawing/2014/main" id="{7129E175-2B48-44A6-9E13-6D1ACA93B07F}"/>
              </a:ext>
            </a:extLst>
          </p:cNvPr>
          <p:cNvPicPr>
            <a:picLocks/>
          </p:cNvPicPr>
          <p:nvPr/>
        </p:nvPicPr>
        <p:blipFill>
          <a:blip r:embed="rId2">
            <a:extLst>
              <a:ext uri="{28A0092B-C50C-407E-A947-70E740481C1C}">
                <a14:useLocalDpi xmlns:a14="http://schemas.microsoft.com/office/drawing/2010/main" val="0"/>
              </a:ext>
            </a:extLst>
          </a:blip>
          <a:stretch>
            <a:fillRect/>
          </a:stretch>
        </p:blipFill>
        <p:spPr bwMode="auto">
          <a:xfrm>
            <a:off x="1505430" y="2405149"/>
            <a:ext cx="9175042" cy="3899393"/>
          </a:xfrm>
          <a:prstGeom prst="rect">
            <a:avLst/>
          </a:prstGeom>
          <a:noFill/>
        </p:spPr>
      </p:pic>
    </p:spTree>
    <p:extLst>
      <p:ext uri="{BB962C8B-B14F-4D97-AF65-F5344CB8AC3E}">
        <p14:creationId xmlns:p14="http://schemas.microsoft.com/office/powerpoint/2010/main" val="308397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E0B9320-F33A-45D1-8210-2F4F4C174BE3}"/>
              </a:ext>
            </a:extLst>
          </p:cNvPr>
          <p:cNvSpPr>
            <a:spLocks noGrp="1"/>
          </p:cNvSpPr>
          <p:nvPr>
            <p:ph type="title"/>
          </p:nvPr>
        </p:nvSpPr>
        <p:spPr>
          <a:xfrm>
            <a:off x="1043631" y="873940"/>
            <a:ext cx="5052369" cy="1035781"/>
          </a:xfrm>
        </p:spPr>
        <p:txBody>
          <a:bodyPr anchor="ctr">
            <a:normAutofit/>
          </a:bodyPr>
          <a:lstStyle/>
          <a:p>
            <a:r>
              <a:rPr lang="es-ES" sz="3600" dirty="0"/>
              <a:t>Ejercicio</a:t>
            </a:r>
          </a:p>
        </p:txBody>
      </p:sp>
      <p:sp>
        <p:nvSpPr>
          <p:cNvPr id="3" name="Marcador de contenido 2">
            <a:extLst>
              <a:ext uri="{FF2B5EF4-FFF2-40B4-BE49-F238E27FC236}">
                <a16:creationId xmlns:a16="http://schemas.microsoft.com/office/drawing/2014/main" id="{9C7489FA-6F33-4696-99BE-61E52EA7E33E}"/>
              </a:ext>
            </a:extLst>
          </p:cNvPr>
          <p:cNvSpPr>
            <a:spLocks noGrp="1"/>
          </p:cNvSpPr>
          <p:nvPr>
            <p:ph idx="1"/>
          </p:nvPr>
        </p:nvSpPr>
        <p:spPr>
          <a:xfrm>
            <a:off x="1045029" y="2524721"/>
            <a:ext cx="4991629" cy="3677123"/>
          </a:xfrm>
        </p:spPr>
        <p:txBody>
          <a:bodyPr anchor="ctr">
            <a:normAutofit fontScale="77500" lnSpcReduction="20000"/>
          </a:bodyPr>
          <a:lstStyle/>
          <a:p>
            <a:r>
              <a:rPr lang="es-ES_tradnl" sz="2600" dirty="0">
                <a:effectLst/>
                <a:latin typeface="Arial" panose="020B0604020202020204" pitchFamily="34" charset="0"/>
                <a:ea typeface="Calibri" panose="020F0502020204030204" pitchFamily="34" charset="0"/>
                <a:cs typeface="Times New Roman" panose="02020603050405020304" pitchFamily="18" charset="0"/>
              </a:rPr>
              <a:t>EJERCICIO: Considera la figura y contesta a estas preguntas:</a:t>
            </a:r>
            <a:endParaRPr lang="es-ES" sz="2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s-ES_tradnl" sz="2600" dirty="0">
                <a:effectLst/>
                <a:latin typeface="Arial" panose="020B0604020202020204" pitchFamily="34" charset="0"/>
                <a:ea typeface="Calibri" panose="020F0502020204030204" pitchFamily="34" charset="0"/>
                <a:cs typeface="Times New Roman" panose="02020603050405020304" pitchFamily="18" charset="0"/>
              </a:rPr>
              <a:t> </a:t>
            </a:r>
            <a:r>
              <a:rPr lang="es-ES" sz="2600" dirty="0">
                <a:latin typeface="Calibri" panose="020F0502020204030204" pitchFamily="34" charset="0"/>
                <a:ea typeface="Calibri" panose="020F0502020204030204" pitchFamily="34" charset="0"/>
                <a:cs typeface="Times New Roman" panose="02020603050405020304" pitchFamily="18" charset="0"/>
              </a:rPr>
              <a:t>1. </a:t>
            </a:r>
            <a:r>
              <a:rPr lang="es-ES_tradnl" sz="2600" dirty="0">
                <a:effectLst/>
                <a:latin typeface="Arial" panose="020B0604020202020204" pitchFamily="34" charset="0"/>
                <a:ea typeface="Calibri" panose="020F0502020204030204" pitchFamily="34" charset="0"/>
                <a:cs typeface="Times New Roman" panose="02020603050405020304" pitchFamily="18" charset="0"/>
              </a:rPr>
              <a:t>Identifica en el árbol enraizado T (la raíz es el vértice 1) el subgrafo que consiste en el vértice 2 y en todos sus descendientes y todas las aristas que inciden en sus descendientes. Haz un dibujo de dicho subárbol.</a:t>
            </a:r>
            <a:endParaRPr lang="es-ES" sz="26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None/>
            </a:pPr>
            <a:r>
              <a:rPr lang="es-ES_tradnl" sz="2600" dirty="0">
                <a:effectLst/>
                <a:latin typeface="Arial" panose="020B0604020202020204" pitchFamily="34" charset="0"/>
                <a:ea typeface="Calibri" panose="020F0502020204030204" pitchFamily="34" charset="0"/>
                <a:cs typeface="Times New Roman" panose="02020603050405020304" pitchFamily="18" charset="0"/>
              </a:rPr>
              <a:t>2. Identifica en el árbol enraizado T (la raíz es el vértice 1) el subgrafo que consiste en el vértice 3 y en todos sus descendientes y todas las aristas que inciden en sus descendientes. Haz un dibujo de dicho subárbol</a:t>
            </a:r>
            <a:endParaRPr lang="es-ES" sz="2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s-ES_tradnl" sz="2600" dirty="0">
                <a:effectLst/>
                <a:latin typeface="Arial" panose="020B0604020202020204" pitchFamily="34" charset="0"/>
                <a:ea typeface="Calibri" panose="020F0502020204030204" pitchFamily="34" charset="0"/>
                <a:cs typeface="Times New Roman" panose="02020603050405020304" pitchFamily="18" charset="0"/>
              </a:rPr>
              <a:t> </a:t>
            </a:r>
            <a:endParaRPr lang="es-ES" sz="26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1500" dirty="0"/>
          </a:p>
        </p:txBody>
      </p:sp>
      <p:sp>
        <p:nvSpPr>
          <p:cNvPr id="18" name="Rectangle 17">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descr="Are node-based and stem-based clades equivalent? Insights from ...">
            <a:extLst>
              <a:ext uri="{FF2B5EF4-FFF2-40B4-BE49-F238E27FC236}">
                <a16:creationId xmlns:a16="http://schemas.microsoft.com/office/drawing/2014/main" id="{787AACC1-1CC8-45FF-9E32-CF533C2C3516}"/>
              </a:ext>
            </a:extLst>
          </p:cNvPr>
          <p:cNvPicPr/>
          <p:nvPr/>
        </p:nvPicPr>
        <p:blipFill rotWithShape="1">
          <a:blip r:embed="rId2">
            <a:extLst>
              <a:ext uri="{28A0092B-C50C-407E-A947-70E740481C1C}">
                <a14:useLocalDpi xmlns:a14="http://schemas.microsoft.com/office/drawing/2010/main" val="0"/>
              </a:ext>
            </a:extLst>
          </a:blip>
          <a:srcRect t="-297" r="52372" b="50203"/>
          <a:stretch/>
        </p:blipFill>
        <p:spPr bwMode="auto">
          <a:xfrm>
            <a:off x="6993005" y="901032"/>
            <a:ext cx="4098227" cy="5116220"/>
          </a:xfrm>
          <a:prstGeom prst="rect">
            <a:avLst/>
          </a:prstGeom>
          <a:noFill/>
          <a:extLst>
            <a:ext uri="{53640926-AAD7-44D8-BBD7-CCE9431645EC}">
              <a14:shadowObscured xmlns:a14="http://schemas.microsoft.com/office/drawing/2010/main"/>
            </a:ext>
          </a:extLst>
        </p:spPr>
      </p:pic>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0545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7E789AE-A67C-445D-BAFE-082249CBA10B}"/>
              </a:ext>
            </a:extLst>
          </p:cNvPr>
          <p:cNvSpPr>
            <a:spLocks noGrp="1"/>
          </p:cNvSpPr>
          <p:nvPr>
            <p:ph type="title"/>
          </p:nvPr>
        </p:nvSpPr>
        <p:spPr>
          <a:xfrm>
            <a:off x="645064" y="525982"/>
            <a:ext cx="4282983" cy="1200361"/>
          </a:xfrm>
        </p:spPr>
        <p:txBody>
          <a:bodyPr anchor="b">
            <a:normAutofit/>
          </a:bodyPr>
          <a:lstStyle/>
          <a:p>
            <a:r>
              <a:rPr lang="es-ES" sz="3600" dirty="0"/>
              <a:t>Arboles enraizados con 4 vértices</a:t>
            </a:r>
          </a:p>
        </p:txBody>
      </p:sp>
      <p:sp>
        <p:nvSpPr>
          <p:cNvPr id="20" name="Rectangle 10">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E8BD9307-4BF2-4235-954E-FA30C145C976}"/>
              </a:ext>
            </a:extLst>
          </p:cNvPr>
          <p:cNvSpPr>
            <a:spLocks noGrp="1"/>
          </p:cNvSpPr>
          <p:nvPr>
            <p:ph idx="1"/>
          </p:nvPr>
        </p:nvSpPr>
        <p:spPr>
          <a:xfrm>
            <a:off x="645066" y="2031101"/>
            <a:ext cx="4282984" cy="3511943"/>
          </a:xfrm>
        </p:spPr>
        <p:txBody>
          <a:bodyPr anchor="ctr">
            <a:normAutofit/>
          </a:bodyPr>
          <a:lstStyle/>
          <a:p>
            <a:r>
              <a:rPr lang="es-ES" sz="3200" dirty="0"/>
              <a:t>¿Cuántos  árboles enraizados con 4 vértices hay?</a:t>
            </a:r>
          </a:p>
          <a:p>
            <a:endParaRPr lang="es-ES" sz="3200" dirty="0"/>
          </a:p>
          <a:p>
            <a:endParaRPr lang="es-ES" sz="1800" dirty="0"/>
          </a:p>
          <a:p>
            <a:endParaRPr lang="es-ES" sz="1800" dirty="0"/>
          </a:p>
          <a:p>
            <a:endParaRPr lang="es-ES" sz="1800" dirty="0"/>
          </a:p>
        </p:txBody>
      </p:sp>
      <p:sp>
        <p:nvSpPr>
          <p:cNvPr id="21" name="Rectangle 12">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4">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descr="Examples of Rooted Trees">
            <a:extLst>
              <a:ext uri="{FF2B5EF4-FFF2-40B4-BE49-F238E27FC236}">
                <a16:creationId xmlns:a16="http://schemas.microsoft.com/office/drawing/2014/main" id="{10C58FFA-E723-4328-B477-C222180D43DD}"/>
              </a:ext>
            </a:extLst>
          </p:cNvPr>
          <p:cNvPicPr/>
          <p:nvPr/>
        </p:nvPicPr>
        <p:blipFill>
          <a:blip r:embed="rId2">
            <a:extLst>
              <a:ext uri="{28A0092B-C50C-407E-A947-70E740481C1C}">
                <a14:useLocalDpi xmlns:a14="http://schemas.microsoft.com/office/drawing/2010/main" val="0"/>
              </a:ext>
            </a:extLst>
          </a:blip>
          <a:srcRect t="57034" b="5704"/>
          <a:stretch>
            <a:fillRect/>
          </a:stretch>
        </p:blipFill>
        <p:spPr bwMode="auto">
          <a:xfrm>
            <a:off x="5987738" y="2313398"/>
            <a:ext cx="5628018" cy="1998334"/>
          </a:xfrm>
          <a:prstGeom prst="rect">
            <a:avLst/>
          </a:prstGeom>
          <a:noFill/>
        </p:spPr>
      </p:pic>
    </p:spTree>
    <p:extLst>
      <p:ext uri="{BB962C8B-B14F-4D97-AF65-F5344CB8AC3E}">
        <p14:creationId xmlns:p14="http://schemas.microsoft.com/office/powerpoint/2010/main" val="19467763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23" name="Rectangle 1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1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E96766A-CE03-4278-BEC0-9C5EFB17B646}"/>
              </a:ext>
            </a:extLst>
          </p:cNvPr>
          <p:cNvSpPr>
            <a:spLocks noGrp="1"/>
          </p:cNvSpPr>
          <p:nvPr>
            <p:ph type="title"/>
          </p:nvPr>
        </p:nvSpPr>
        <p:spPr>
          <a:xfrm>
            <a:off x="1043631" y="873940"/>
            <a:ext cx="5052369" cy="1035781"/>
          </a:xfrm>
        </p:spPr>
        <p:txBody>
          <a:bodyPr anchor="ctr">
            <a:normAutofit/>
          </a:bodyPr>
          <a:lstStyle/>
          <a:p>
            <a:r>
              <a:rPr lang="es-ES" sz="3600" b="1" dirty="0"/>
              <a:t>Arboles con n vértices</a:t>
            </a:r>
          </a:p>
        </p:txBody>
      </p:sp>
      <p:sp>
        <p:nvSpPr>
          <p:cNvPr id="25" name="Content Placeholder 7">
            <a:extLst>
              <a:ext uri="{FF2B5EF4-FFF2-40B4-BE49-F238E27FC236}">
                <a16:creationId xmlns:a16="http://schemas.microsoft.com/office/drawing/2014/main" id="{0924A859-1C60-47EE-87B2-F3BF6DB34BA4}"/>
              </a:ext>
            </a:extLst>
          </p:cNvPr>
          <p:cNvSpPr>
            <a:spLocks noGrp="1"/>
          </p:cNvSpPr>
          <p:nvPr>
            <p:ph idx="1"/>
          </p:nvPr>
        </p:nvSpPr>
        <p:spPr>
          <a:xfrm>
            <a:off x="633597" y="3352828"/>
            <a:ext cx="4991629" cy="2702432"/>
          </a:xfrm>
        </p:spPr>
        <p:txBody>
          <a:bodyPr anchor="ctr">
            <a:normAutofit fontScale="92500" lnSpcReduction="20000"/>
          </a:bodyPr>
          <a:lstStyle/>
          <a:p>
            <a:pPr marL="0" indent="0">
              <a:buNone/>
            </a:pPr>
            <a:r>
              <a:rPr lang="en-US" sz="2400" dirty="0"/>
              <a:t>¿</a:t>
            </a:r>
            <a:r>
              <a:rPr lang="en-US" sz="2400" dirty="0" err="1"/>
              <a:t>Cuántos</a:t>
            </a:r>
            <a:r>
              <a:rPr lang="en-US" sz="2400" dirty="0"/>
              <a:t> </a:t>
            </a:r>
            <a:r>
              <a:rPr lang="en-US" sz="2400" dirty="0" err="1"/>
              <a:t>árboles</a:t>
            </a:r>
            <a:r>
              <a:rPr lang="en-US" sz="2400" dirty="0"/>
              <a:t> con n </a:t>
            </a:r>
            <a:r>
              <a:rPr lang="en-US" sz="2400" dirty="0" err="1"/>
              <a:t>vértices</a:t>
            </a:r>
            <a:r>
              <a:rPr lang="en-US" sz="2400" dirty="0"/>
              <a:t> hay?</a:t>
            </a:r>
          </a:p>
          <a:p>
            <a:pPr marL="0" indent="0">
              <a:buNone/>
            </a:pPr>
            <a:r>
              <a:rPr lang="en-US" sz="2400" dirty="0"/>
              <a:t>Cayley y Silvester </a:t>
            </a:r>
            <a:r>
              <a:rPr lang="en-US" sz="2400" dirty="0" err="1"/>
              <a:t>estudiaron</a:t>
            </a:r>
            <a:r>
              <a:rPr lang="en-US" sz="2400" dirty="0"/>
              <a:t> en el </a:t>
            </a:r>
            <a:r>
              <a:rPr lang="en-US" sz="2400" dirty="0" err="1"/>
              <a:t>siglo</a:t>
            </a:r>
            <a:r>
              <a:rPr lang="en-US" sz="2400" dirty="0"/>
              <a:t> XIX la </a:t>
            </a:r>
            <a:r>
              <a:rPr lang="en-US" sz="2400" dirty="0" err="1"/>
              <a:t>enumeración</a:t>
            </a:r>
            <a:r>
              <a:rPr lang="en-US" sz="2400" dirty="0"/>
              <a:t> de </a:t>
            </a:r>
            <a:r>
              <a:rPr lang="en-US" sz="2400" dirty="0" err="1"/>
              <a:t>compuestos</a:t>
            </a:r>
            <a:r>
              <a:rPr lang="en-US" sz="2400" dirty="0"/>
              <a:t> </a:t>
            </a:r>
            <a:r>
              <a:rPr lang="en-US" sz="2400" dirty="0" err="1"/>
              <a:t>orgánicos</a:t>
            </a:r>
            <a:r>
              <a:rPr lang="en-US" sz="2400" dirty="0"/>
              <a:t>.</a:t>
            </a:r>
          </a:p>
          <a:p>
            <a:pPr marL="0" indent="0">
              <a:buNone/>
            </a:pPr>
            <a:endParaRPr lang="en-US" sz="2400" dirty="0"/>
          </a:p>
          <a:p>
            <a:pPr marL="0" indent="0">
              <a:buNone/>
            </a:pPr>
            <a:r>
              <a:rPr lang="es-ES" sz="2000" i="1" dirty="0"/>
              <a:t>“cualquier intento de emplear métodos matemáticos en el estudio de la Química ha ser considerado como profundamente irracional y contrario al propio espíritu de la Química” (Comte, 1830)</a:t>
            </a:r>
            <a:endParaRPr lang="en-US" sz="2000" i="1" dirty="0"/>
          </a:p>
          <a:p>
            <a:pPr marL="0" indent="0">
              <a:buNone/>
            </a:pPr>
            <a:endParaRPr lang="en-US" sz="2000" i="1" dirty="0"/>
          </a:p>
          <a:p>
            <a:pPr marL="0" indent="0">
              <a:buNone/>
            </a:pPr>
            <a:endParaRPr lang="en-US" sz="1800" dirty="0"/>
          </a:p>
          <a:p>
            <a:pPr marL="0" indent="0">
              <a:buNone/>
            </a:pPr>
            <a:endParaRPr lang="en-US" sz="1800" dirty="0"/>
          </a:p>
          <a:p>
            <a:pPr marL="0" indent="0">
              <a:buNone/>
            </a:pPr>
            <a:endParaRPr lang="en-US" sz="1800" dirty="0"/>
          </a:p>
        </p:txBody>
      </p:sp>
      <p:sp>
        <p:nvSpPr>
          <p:cNvPr id="26" name="Rectangle 19">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Marcador de contenido 3" descr="Examples of free trees">
            <a:extLst>
              <a:ext uri="{FF2B5EF4-FFF2-40B4-BE49-F238E27FC236}">
                <a16:creationId xmlns:a16="http://schemas.microsoft.com/office/drawing/2014/main" id="{8EE800E0-2B0E-4F24-A2DE-DD073BBFF18C}"/>
              </a:ext>
            </a:extLst>
          </p:cNvPr>
          <p:cNvPicPr>
            <a:picLocks/>
          </p:cNvPicPr>
          <p:nvPr/>
        </p:nvPicPr>
        <p:blipFill>
          <a:blip r:embed="rId2">
            <a:extLst>
              <a:ext uri="{28A0092B-C50C-407E-A947-70E740481C1C}">
                <a14:useLocalDpi xmlns:a14="http://schemas.microsoft.com/office/drawing/2010/main" val="0"/>
              </a:ext>
            </a:extLst>
          </a:blip>
          <a:stretch>
            <a:fillRect/>
          </a:stretch>
        </p:blipFill>
        <p:spPr bwMode="auto">
          <a:xfrm>
            <a:off x="6930493" y="1347516"/>
            <a:ext cx="4223252" cy="4223252"/>
          </a:xfrm>
          <a:prstGeom prst="rect">
            <a:avLst/>
          </a:prstGeom>
          <a:noFill/>
        </p:spPr>
      </p:pic>
      <p:cxnSp>
        <p:nvCxnSpPr>
          <p:cNvPr id="22" name="Straight Connector 21">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474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48" name="Rectangle 70">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9" name="Right Triangle 72">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50" name="Rectangle 74">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DA8B8ED-B0D3-436D-B204-DF8B0C4D13E2}"/>
              </a:ext>
            </a:extLst>
          </p:cNvPr>
          <p:cNvSpPr>
            <a:spLocks noGrp="1"/>
          </p:cNvSpPr>
          <p:nvPr>
            <p:ph type="title"/>
          </p:nvPr>
        </p:nvSpPr>
        <p:spPr>
          <a:xfrm>
            <a:off x="1123356" y="1188637"/>
            <a:ext cx="9984615" cy="1597228"/>
          </a:xfrm>
        </p:spPr>
        <p:txBody>
          <a:bodyPr>
            <a:normAutofit fontScale="90000"/>
          </a:bodyPr>
          <a:lstStyle/>
          <a:p>
            <a:br>
              <a:rPr lang="es-ES" sz="6000" dirty="0"/>
            </a:br>
            <a:endParaRPr lang="es-ES" sz="6000" dirty="0"/>
          </a:p>
        </p:txBody>
      </p:sp>
      <p:pic>
        <p:nvPicPr>
          <p:cNvPr id="6146" name="Picture 2">
            <a:extLst>
              <a:ext uri="{FF2B5EF4-FFF2-40B4-BE49-F238E27FC236}">
                <a16:creationId xmlns:a16="http://schemas.microsoft.com/office/drawing/2014/main" id="{D17C05BB-ADD7-46AC-97EA-314382BE53B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23357" y="3445920"/>
            <a:ext cx="3533985" cy="187301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99D5E718-9998-4DFD-B04F-ADAA5212699D}"/>
                  </a:ext>
                </a:extLst>
              </p:cNvPr>
              <p:cNvSpPr>
                <a:spLocks noGrp="1"/>
              </p:cNvSpPr>
              <p:nvPr>
                <p:ph idx="1"/>
              </p:nvPr>
            </p:nvSpPr>
            <p:spPr>
              <a:xfrm>
                <a:off x="5255260" y="680720"/>
                <a:ext cx="6144260" cy="5045756"/>
              </a:xfrm>
            </p:spPr>
            <p:txBody>
              <a:bodyPr anchor="t">
                <a:normAutofit/>
              </a:bodyPr>
              <a:lstStyle/>
              <a:p>
                <a:r>
                  <a:rPr lang="en-US" dirty="0"/>
                  <a:t>Cayley y Silvester </a:t>
                </a:r>
                <a:r>
                  <a:rPr lang="en-US" dirty="0" err="1"/>
                  <a:t>estudiaron</a:t>
                </a:r>
                <a:r>
                  <a:rPr lang="en-US" dirty="0"/>
                  <a:t> </a:t>
                </a:r>
                <a:r>
                  <a:rPr lang="es-ES" dirty="0"/>
                  <a:t>los isómeros de hidrocarburos saturados, de fórmula </a:t>
                </a:r>
                <a14:m>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𝐶</m:t>
                        </m:r>
                      </m:e>
                      <m:sub>
                        <m:r>
                          <a:rPr lang="es-ES" i="1">
                            <a:latin typeface="Cambria Math" panose="02040503050406030204" pitchFamily="18" charset="0"/>
                          </a:rPr>
                          <m:t>𝑘</m:t>
                        </m:r>
                      </m:sub>
                    </m:sSub>
                    <m:sSub>
                      <m:sSubPr>
                        <m:ctrlPr>
                          <a:rPr lang="es-ES" i="1">
                            <a:latin typeface="Cambria Math" panose="02040503050406030204" pitchFamily="18" charset="0"/>
                          </a:rPr>
                        </m:ctrlPr>
                      </m:sSubPr>
                      <m:e>
                        <m:r>
                          <a:rPr lang="es-ES" i="1">
                            <a:latin typeface="Cambria Math" panose="02040503050406030204" pitchFamily="18" charset="0"/>
                          </a:rPr>
                          <m:t>𝐻</m:t>
                        </m:r>
                      </m:e>
                      <m:sub>
                        <m:r>
                          <a:rPr lang="es-ES" i="0">
                            <a:latin typeface="Cambria Math" panose="02040503050406030204" pitchFamily="18" charset="0"/>
                          </a:rPr>
                          <m:t>2</m:t>
                        </m:r>
                        <m:r>
                          <a:rPr lang="es-ES" i="1">
                            <a:latin typeface="Cambria Math" panose="02040503050406030204" pitchFamily="18" charset="0"/>
                          </a:rPr>
                          <m:t>𝑘</m:t>
                        </m:r>
                        <m:r>
                          <a:rPr lang="es-ES" i="0">
                            <a:latin typeface="Cambria Math" panose="02040503050406030204" pitchFamily="18" charset="0"/>
                          </a:rPr>
                          <m:t>+2</m:t>
                        </m:r>
                      </m:sub>
                    </m:sSub>
                  </m:oMath>
                </a14:m>
                <a:r>
                  <a:rPr lang="es-ES" dirty="0"/>
                  <a:t>: los átomos de carbono tienen valencia 4, mientras que los de hidrógeno tienen valencia 1. Son grafos conexos con 3k+ 2 vértices, cuya suma de grados es 4k + (2k + 2) = 6k + 2, de modo que tienen 3k + 1 aristas (una menos que vértices, son árboles) </a:t>
                </a:r>
              </a:p>
              <a:p>
                <a:pPr marL="0" indent="0">
                  <a:buNone/>
                </a:pPr>
                <a:endParaRPr lang="es-ES" dirty="0"/>
              </a:p>
              <a:p>
                <a:pPr marL="0" indent="0">
                  <a:buNone/>
                </a:pPr>
                <a:endParaRPr lang="es-ES" sz="2000" dirty="0"/>
              </a:p>
              <a:p>
                <a:pPr marL="0" indent="0">
                  <a:buNone/>
                </a:pPr>
                <a:endParaRPr lang="es-ES" sz="2000" dirty="0"/>
              </a:p>
            </p:txBody>
          </p:sp>
        </mc:Choice>
        <mc:Fallback xmlns="">
          <p:sp>
            <p:nvSpPr>
              <p:cNvPr id="3" name="Marcador de contenido 2">
                <a:extLst>
                  <a:ext uri="{FF2B5EF4-FFF2-40B4-BE49-F238E27FC236}">
                    <a16:creationId xmlns:a16="http://schemas.microsoft.com/office/drawing/2014/main" id="{99D5E718-9998-4DFD-B04F-ADAA5212699D}"/>
                  </a:ext>
                </a:extLst>
              </p:cNvPr>
              <p:cNvSpPr>
                <a:spLocks noGrp="1" noRot="1" noChangeAspect="1" noMove="1" noResize="1" noEditPoints="1" noAdjustHandles="1" noChangeArrowheads="1" noChangeShapeType="1" noTextEdit="1"/>
              </p:cNvSpPr>
              <p:nvPr>
                <p:ph idx="1"/>
              </p:nvPr>
            </p:nvSpPr>
            <p:spPr>
              <a:xfrm>
                <a:off x="5255260" y="680720"/>
                <a:ext cx="6144260" cy="5045756"/>
              </a:xfrm>
              <a:blipFill>
                <a:blip r:embed="rId3"/>
                <a:stretch>
                  <a:fillRect l="-1786" t="-2056" r="-2183"/>
                </a:stretch>
              </a:blipFill>
            </p:spPr>
            <p:txBody>
              <a:bodyPr/>
              <a:lstStyle/>
              <a:p>
                <a:r>
                  <a:rPr lang="es-ES">
                    <a:noFill/>
                  </a:rPr>
                  <a:t> </a:t>
                </a:r>
              </a:p>
            </p:txBody>
          </p:sp>
        </mc:Fallback>
      </mc:AlternateContent>
    </p:spTree>
    <p:extLst>
      <p:ext uri="{BB962C8B-B14F-4D97-AF65-F5344CB8AC3E}">
        <p14:creationId xmlns:p14="http://schemas.microsoft.com/office/powerpoint/2010/main" val="21057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1" name="Rectangle 10">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E408259-D74F-414E-968F-98FDBE8A32CA}"/>
              </a:ext>
            </a:extLst>
          </p:cNvPr>
          <p:cNvSpPr>
            <a:spLocks noGrp="1"/>
          </p:cNvSpPr>
          <p:nvPr>
            <p:ph type="title"/>
          </p:nvPr>
        </p:nvSpPr>
        <p:spPr>
          <a:xfrm>
            <a:off x="1282963" y="1238080"/>
            <a:ext cx="9849751" cy="1349671"/>
          </a:xfrm>
        </p:spPr>
        <p:txBody>
          <a:bodyPr anchor="b">
            <a:normAutofit/>
          </a:bodyPr>
          <a:lstStyle/>
          <a:p>
            <a:r>
              <a:rPr lang="es-ES" sz="5400" dirty="0"/>
              <a:t>Grafos con n vértices</a:t>
            </a:r>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3E7486DD-57BA-490B-8C89-FD8B31906E9C}"/>
                  </a:ext>
                </a:extLst>
              </p:cNvPr>
              <p:cNvSpPr>
                <a:spLocks noGrp="1"/>
              </p:cNvSpPr>
              <p:nvPr>
                <p:ph idx="1"/>
              </p:nvPr>
            </p:nvSpPr>
            <p:spPr>
              <a:xfrm>
                <a:off x="1289304" y="2902913"/>
                <a:ext cx="9849751" cy="3032168"/>
              </a:xfrm>
            </p:spPr>
            <p:txBody>
              <a:bodyPr anchor="ctr">
                <a:normAutofit lnSpcReduction="10000"/>
              </a:bodyPr>
              <a:lstStyle/>
              <a:p>
                <a:r>
                  <a:rPr lang="es-ES" sz="3200" dirty="0"/>
                  <a:t>Hay </a:t>
                </a:r>
                <a14:m>
                  <m:oMath xmlns:m="http://schemas.openxmlformats.org/officeDocument/2006/math">
                    <m:sSup>
                      <m:sSupPr>
                        <m:ctrlPr>
                          <a:rPr lang="es-ES" sz="3200" i="1">
                            <a:latin typeface="Cambria Math" panose="02040503050406030204" pitchFamily="18" charset="0"/>
                          </a:rPr>
                        </m:ctrlPr>
                      </m:sSupPr>
                      <m:e>
                        <m:r>
                          <a:rPr lang="es-ES" sz="3200">
                            <a:latin typeface="Cambria Math" panose="02040503050406030204" pitchFamily="18" charset="0"/>
                          </a:rPr>
                          <m:t>2</m:t>
                        </m:r>
                      </m:e>
                      <m:sup>
                        <m:d>
                          <m:dPr>
                            <m:ctrlPr>
                              <a:rPr lang="es-ES" sz="3200" i="1">
                                <a:latin typeface="Cambria Math" panose="02040503050406030204" pitchFamily="18" charset="0"/>
                              </a:rPr>
                            </m:ctrlPr>
                          </m:dPr>
                          <m:e>
                            <m:m>
                              <m:mPr>
                                <m:plcHide m:val="on"/>
                                <m:mcs>
                                  <m:mc>
                                    <m:mcPr>
                                      <m:count m:val="1"/>
                                      <m:mcJc m:val="center"/>
                                    </m:mcPr>
                                  </m:mc>
                                </m:mcs>
                                <m:ctrlPr>
                                  <a:rPr lang="es-ES" sz="3200" i="1">
                                    <a:latin typeface="Cambria Math" panose="02040503050406030204" pitchFamily="18" charset="0"/>
                                  </a:rPr>
                                </m:ctrlPr>
                              </m:mPr>
                              <m:mr>
                                <m:e>
                                  <m:r>
                                    <a:rPr lang="es-ES" sz="3200" i="1">
                                      <a:latin typeface="Cambria Math" panose="02040503050406030204" pitchFamily="18" charset="0"/>
                                    </a:rPr>
                                    <m:t>𝑛</m:t>
                                  </m:r>
                                </m:e>
                              </m:mr>
                              <m:mr>
                                <m:e>
                                  <m:r>
                                    <a:rPr lang="es-ES" sz="3200" i="0">
                                      <a:latin typeface="Cambria Math" panose="02040503050406030204" pitchFamily="18" charset="0"/>
                                    </a:rPr>
                                    <m:t>2</m:t>
                                  </m:r>
                                </m:e>
                              </m:mr>
                            </m:m>
                          </m:e>
                        </m:d>
                      </m:sup>
                    </m:sSup>
                  </m:oMath>
                </a14:m>
                <a:r>
                  <a:rPr lang="es-ES" sz="3200" dirty="0"/>
                  <a:t>grafos distintos (etiquetados) que se pueden formar con un conjunto dado de n vértices.</a:t>
                </a:r>
              </a:p>
              <a:p>
                <a:r>
                  <a:rPr lang="es-ES" sz="3200" dirty="0"/>
                  <a:t>Teorema. (Cayley). Se pueden formar </a:t>
                </a:r>
                <a14:m>
                  <m:oMath xmlns:m="http://schemas.openxmlformats.org/officeDocument/2006/math">
                    <m:sSup>
                      <m:sSupPr>
                        <m:ctrlPr>
                          <a:rPr lang="es-ES" sz="3200" i="1">
                            <a:latin typeface="Cambria Math" panose="02040503050406030204" pitchFamily="18" charset="0"/>
                          </a:rPr>
                        </m:ctrlPr>
                      </m:sSupPr>
                      <m:e>
                        <m:r>
                          <a:rPr lang="es-ES" sz="3200" i="1">
                            <a:latin typeface="Cambria Math" panose="02040503050406030204" pitchFamily="18" charset="0"/>
                          </a:rPr>
                          <m:t>𝑛</m:t>
                        </m:r>
                      </m:e>
                      <m:sup>
                        <m:r>
                          <a:rPr lang="es-ES" sz="3200" i="1">
                            <a:latin typeface="Cambria Math" panose="02040503050406030204" pitchFamily="18" charset="0"/>
                          </a:rPr>
                          <m:t>𝑛</m:t>
                        </m:r>
                        <m:r>
                          <a:rPr lang="es-ES" sz="3200" i="0">
                            <a:latin typeface="Cambria Math" panose="02040503050406030204" pitchFamily="18" charset="0"/>
                          </a:rPr>
                          <m:t>−2</m:t>
                        </m:r>
                      </m:sup>
                    </m:sSup>
                  </m:oMath>
                </a14:m>
                <a:r>
                  <a:rPr lang="es-ES" sz="3200" dirty="0"/>
                  <a:t> árboles distintos con el conjunto de vértices {1,...,n}.</a:t>
                </a:r>
              </a:p>
              <a:p>
                <a:r>
                  <a:rPr lang="es-ES" sz="3200" dirty="0"/>
                  <a:t>Teorema (II). (Cayley). Se pueden formar </a:t>
                </a:r>
                <a14:m>
                  <m:oMath xmlns:m="http://schemas.openxmlformats.org/officeDocument/2006/math">
                    <m:sSup>
                      <m:sSupPr>
                        <m:ctrlPr>
                          <a:rPr lang="es-ES" sz="3200" i="1">
                            <a:latin typeface="Cambria Math" panose="02040503050406030204" pitchFamily="18" charset="0"/>
                          </a:rPr>
                        </m:ctrlPr>
                      </m:sSupPr>
                      <m:e>
                        <m:r>
                          <a:rPr lang="es-ES" sz="3200" i="1">
                            <a:latin typeface="Cambria Math" panose="02040503050406030204" pitchFamily="18" charset="0"/>
                          </a:rPr>
                          <m:t>𝑛</m:t>
                        </m:r>
                      </m:e>
                      <m:sup>
                        <m:r>
                          <a:rPr lang="es-ES" sz="3200" i="1">
                            <a:latin typeface="Cambria Math" panose="02040503050406030204" pitchFamily="18" charset="0"/>
                          </a:rPr>
                          <m:t>𝑛</m:t>
                        </m:r>
                        <m:r>
                          <a:rPr lang="es-ES" sz="3200" i="0">
                            <a:latin typeface="Cambria Math" panose="02040503050406030204" pitchFamily="18" charset="0"/>
                          </a:rPr>
                          <m:t>−</m:t>
                        </m:r>
                        <m:r>
                          <a:rPr lang="es-ES" sz="3200" b="0" i="0">
                            <a:latin typeface="Cambria Math" panose="02040503050406030204" pitchFamily="18" charset="0"/>
                          </a:rPr>
                          <m:t>1</m:t>
                        </m:r>
                      </m:sup>
                    </m:sSup>
                  </m:oMath>
                </a14:m>
                <a:r>
                  <a:rPr lang="es-ES" sz="3200" dirty="0"/>
                  <a:t> árboles enraizados distintos con el conjunto de vértices {1,...,n}.</a:t>
                </a:r>
              </a:p>
              <a:p>
                <a:pPr marL="0" indent="0">
                  <a:buNone/>
                </a:pPr>
                <a:endParaRPr lang="es-ES" sz="2000" dirty="0"/>
              </a:p>
              <a:p>
                <a:endParaRPr lang="es-ES" sz="2000" dirty="0"/>
              </a:p>
            </p:txBody>
          </p:sp>
        </mc:Choice>
        <mc:Fallback xmlns="">
          <p:sp>
            <p:nvSpPr>
              <p:cNvPr id="3" name="Marcador de contenido 2">
                <a:extLst>
                  <a:ext uri="{FF2B5EF4-FFF2-40B4-BE49-F238E27FC236}">
                    <a16:creationId xmlns:a16="http://schemas.microsoft.com/office/drawing/2014/main" id="{3E7486DD-57BA-490B-8C89-FD8B31906E9C}"/>
                  </a:ext>
                </a:extLst>
              </p:cNvPr>
              <p:cNvSpPr>
                <a:spLocks noGrp="1" noRot="1" noChangeAspect="1" noMove="1" noResize="1" noEditPoints="1" noAdjustHandles="1" noChangeArrowheads="1" noChangeShapeType="1" noTextEdit="1"/>
              </p:cNvSpPr>
              <p:nvPr>
                <p:ph idx="1"/>
              </p:nvPr>
            </p:nvSpPr>
            <p:spPr>
              <a:xfrm>
                <a:off x="1289304" y="2902913"/>
                <a:ext cx="9849751" cy="3032168"/>
              </a:xfrm>
              <a:blipFill>
                <a:blip r:embed="rId2"/>
                <a:stretch>
                  <a:fillRect l="-1424" t="-11044"/>
                </a:stretch>
              </a:blipFill>
            </p:spPr>
            <p:txBody>
              <a:bodyPr/>
              <a:lstStyle/>
              <a:p>
                <a:r>
                  <a:rPr lang="es-ES">
                    <a:noFill/>
                  </a:rPr>
                  <a:t> </a:t>
                </a:r>
              </a:p>
            </p:txBody>
          </p:sp>
        </mc:Fallback>
      </mc:AlternateContent>
    </p:spTree>
    <p:extLst>
      <p:ext uri="{BB962C8B-B14F-4D97-AF65-F5344CB8AC3E}">
        <p14:creationId xmlns:p14="http://schemas.microsoft.com/office/powerpoint/2010/main" val="1231167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13">
            <a:extLst>
              <a:ext uri="{FF2B5EF4-FFF2-40B4-BE49-F238E27FC236}">
                <a16:creationId xmlns:a16="http://schemas.microsoft.com/office/drawing/2014/main" id="{22587ECF-85E9-4393-9D87-8EB6F3F6C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CA6C7E1-1CCD-4158-AD3D-FCAB28D1EBAF}"/>
              </a:ext>
            </a:extLst>
          </p:cNvPr>
          <p:cNvSpPr>
            <a:spLocks noGrp="1"/>
          </p:cNvSpPr>
          <p:nvPr>
            <p:ph type="title"/>
          </p:nvPr>
        </p:nvSpPr>
        <p:spPr>
          <a:xfrm>
            <a:off x="838199" y="537883"/>
            <a:ext cx="4783697" cy="1942810"/>
          </a:xfrm>
        </p:spPr>
        <p:txBody>
          <a:bodyPr anchor="b">
            <a:normAutofit/>
          </a:bodyPr>
          <a:lstStyle/>
          <a:p>
            <a:r>
              <a:rPr lang="es-ES" sz="4000"/>
              <a:t>Arboles enraizados binarios</a:t>
            </a:r>
          </a:p>
        </p:txBody>
      </p:sp>
      <p:sp>
        <p:nvSpPr>
          <p:cNvPr id="3" name="Marcador de contenido 2">
            <a:extLst>
              <a:ext uri="{FF2B5EF4-FFF2-40B4-BE49-F238E27FC236}">
                <a16:creationId xmlns:a16="http://schemas.microsoft.com/office/drawing/2014/main" id="{56008153-0408-47AE-83F3-BA0EF3E180A6}"/>
              </a:ext>
            </a:extLst>
          </p:cNvPr>
          <p:cNvSpPr>
            <a:spLocks noGrp="1"/>
          </p:cNvSpPr>
          <p:nvPr>
            <p:ph idx="1"/>
          </p:nvPr>
        </p:nvSpPr>
        <p:spPr>
          <a:xfrm>
            <a:off x="838199" y="2686323"/>
            <a:ext cx="4783697" cy="3433583"/>
          </a:xfrm>
        </p:spPr>
        <p:txBody>
          <a:bodyPr>
            <a:normAutofit/>
          </a:bodyPr>
          <a:lstStyle/>
          <a:p>
            <a:r>
              <a:rPr lang="es-ES_tradnl" sz="2000">
                <a:effectLst/>
                <a:latin typeface="Arial" panose="020B0604020202020204" pitchFamily="34" charset="0"/>
                <a:ea typeface="Calibri" panose="020F0502020204030204" pitchFamily="34" charset="0"/>
                <a:cs typeface="Times New Roman" panose="02020603050405020304" pitchFamily="18" charset="0"/>
              </a:rPr>
              <a:t>Definición: Un árbol enraizado es </a:t>
            </a:r>
            <a:r>
              <a:rPr lang="es-ES_tradnl" sz="2000" b="1">
                <a:effectLst/>
                <a:latin typeface="Arial" panose="020B0604020202020204" pitchFamily="34" charset="0"/>
                <a:ea typeface="Calibri" panose="020F0502020204030204" pitchFamily="34" charset="0"/>
                <a:cs typeface="Times New Roman" panose="02020603050405020304" pitchFamily="18" charset="0"/>
              </a:rPr>
              <a:t>binario </a:t>
            </a:r>
            <a:r>
              <a:rPr lang="es-ES_tradnl" sz="2000">
                <a:effectLst/>
                <a:latin typeface="Arial" panose="020B0604020202020204" pitchFamily="34" charset="0"/>
                <a:ea typeface="Calibri" panose="020F0502020204030204" pitchFamily="34" charset="0"/>
                <a:cs typeface="Times New Roman" panose="02020603050405020304" pitchFamily="18" charset="0"/>
              </a:rPr>
              <a:t>si cada vértice interno no tiene más de dos hijos. Por ejemplo, el árbol T de la figura. Se dice que es completamente </a:t>
            </a:r>
            <a:r>
              <a:rPr lang="es-ES_tradnl" sz="2000" b="1">
                <a:effectLst/>
                <a:latin typeface="Arial" panose="020B0604020202020204" pitchFamily="34" charset="0"/>
                <a:ea typeface="Calibri" panose="020F0502020204030204" pitchFamily="34" charset="0"/>
                <a:cs typeface="Times New Roman" panose="02020603050405020304" pitchFamily="18" charset="0"/>
              </a:rPr>
              <a:t>binario (o lleno) </a:t>
            </a:r>
            <a:r>
              <a:rPr lang="es-ES_tradnl" sz="2000">
                <a:effectLst/>
                <a:latin typeface="Arial" panose="020B0604020202020204" pitchFamily="34" charset="0"/>
                <a:ea typeface="Calibri" panose="020F0502020204030204" pitchFamily="34" charset="0"/>
                <a:cs typeface="Times New Roman" panose="02020603050405020304" pitchFamily="18" charset="0"/>
              </a:rPr>
              <a:t>si cada vértice interno tiene exactamente dos hijos.</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p>
            <a:endParaRPr lang="es-ES" sz="2000"/>
          </a:p>
        </p:txBody>
      </p:sp>
      <p:pic>
        <p:nvPicPr>
          <p:cNvPr id="4" name="Imagen 3" descr="Are node-based and stem-based clades equivalent? Insights from ...">
            <a:extLst>
              <a:ext uri="{FF2B5EF4-FFF2-40B4-BE49-F238E27FC236}">
                <a16:creationId xmlns:a16="http://schemas.microsoft.com/office/drawing/2014/main" id="{5972AA9E-771D-4961-9D53-30D4A53633C3}"/>
              </a:ext>
            </a:extLst>
          </p:cNvPr>
          <p:cNvPicPr/>
          <p:nvPr/>
        </p:nvPicPr>
        <p:blipFill rotWithShape="1">
          <a:blip r:embed="rId2">
            <a:extLst>
              <a:ext uri="{28A0092B-C50C-407E-A947-70E740481C1C}">
                <a14:useLocalDpi xmlns:a14="http://schemas.microsoft.com/office/drawing/2010/main" val="0"/>
              </a:ext>
            </a:extLst>
          </a:blip>
          <a:srcRect t="-297" r="52372" b="50203"/>
          <a:stretch/>
        </p:blipFill>
        <p:spPr bwMode="auto">
          <a:xfrm>
            <a:off x="6435438" y="537882"/>
            <a:ext cx="4471347" cy="5582023"/>
          </a:xfrm>
          <a:prstGeom prst="rect">
            <a:avLst/>
          </a:prstGeom>
          <a:noFill/>
          <a:extLst>
            <a:ext uri="{53640926-AAD7-44D8-BBD7-CCE9431645EC}">
              <a14:shadowObscured xmlns:a14="http://schemas.microsoft.com/office/drawing/2010/main"/>
            </a:ext>
          </a:extLst>
        </p:spPr>
      </p:pic>
    </p:spTree>
    <p:extLst>
      <p:ext uri="{BB962C8B-B14F-4D97-AF65-F5344CB8AC3E}">
        <p14:creationId xmlns:p14="http://schemas.microsoft.com/office/powerpoint/2010/main" val="14953465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2587ECF-85E9-4393-9D87-8EB6F3F6C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6055704-2DC6-4AA0-B332-A7747B1BED1B}"/>
              </a:ext>
            </a:extLst>
          </p:cNvPr>
          <p:cNvSpPr>
            <a:spLocks noGrp="1"/>
          </p:cNvSpPr>
          <p:nvPr>
            <p:ph type="title"/>
          </p:nvPr>
        </p:nvSpPr>
        <p:spPr>
          <a:xfrm>
            <a:off x="838199" y="537883"/>
            <a:ext cx="4783697" cy="1942810"/>
          </a:xfrm>
        </p:spPr>
        <p:txBody>
          <a:bodyPr anchor="b">
            <a:normAutofit/>
          </a:bodyPr>
          <a:lstStyle/>
          <a:p>
            <a:r>
              <a:rPr lang="es-ES_tradnl" sz="4000" dirty="0" err="1">
                <a:latin typeface="Arial" panose="020B0604020202020204" pitchFamily="34" charset="0"/>
                <a:ea typeface="Calibri" panose="020F0502020204030204" pitchFamily="34" charset="0"/>
                <a:cs typeface="Times New Roman" panose="02020603050405020304" pitchFamily="18" charset="0"/>
              </a:rPr>
              <a:t>A</a:t>
            </a:r>
            <a:r>
              <a:rPr lang="es-ES_tradnl" sz="4000" dirty="0" err="1">
                <a:effectLst/>
                <a:latin typeface="Arial" panose="020B0604020202020204" pitchFamily="34" charset="0"/>
                <a:ea typeface="Calibri" panose="020F0502020204030204" pitchFamily="34" charset="0"/>
                <a:cs typeface="Times New Roman" panose="02020603050405020304" pitchFamily="18" charset="0"/>
              </a:rPr>
              <a:t>rbol</a:t>
            </a:r>
            <a:r>
              <a:rPr lang="es-ES_tradnl" sz="4000" dirty="0">
                <a:effectLst/>
                <a:latin typeface="Arial" panose="020B0604020202020204" pitchFamily="34" charset="0"/>
                <a:ea typeface="Calibri" panose="020F0502020204030204" pitchFamily="34" charset="0"/>
                <a:cs typeface="Times New Roman" panose="02020603050405020304" pitchFamily="18" charset="0"/>
              </a:rPr>
              <a:t> enraizado</a:t>
            </a:r>
            <a:br>
              <a:rPr lang="es-ES_tradnl" sz="4000" dirty="0">
                <a:effectLst/>
                <a:latin typeface="Arial" panose="020B0604020202020204" pitchFamily="34" charset="0"/>
                <a:ea typeface="Calibri" panose="020F0502020204030204" pitchFamily="34" charset="0"/>
                <a:cs typeface="Times New Roman" panose="02020603050405020304" pitchFamily="18" charset="0"/>
              </a:rPr>
            </a:br>
            <a:r>
              <a:rPr lang="es-ES_tradnl" sz="4000" dirty="0">
                <a:effectLst/>
                <a:latin typeface="Arial" panose="020B0604020202020204" pitchFamily="34" charset="0"/>
                <a:ea typeface="Calibri" panose="020F0502020204030204" pitchFamily="34" charset="0"/>
                <a:cs typeface="Times New Roman" panose="02020603050405020304" pitchFamily="18" charset="0"/>
              </a:rPr>
              <a:t> m-</a:t>
            </a:r>
            <a:r>
              <a:rPr lang="es-ES_tradnl" sz="4000" b="1" dirty="0">
                <a:effectLst/>
                <a:latin typeface="Arial" panose="020B0604020202020204" pitchFamily="34" charset="0"/>
                <a:ea typeface="Calibri" panose="020F0502020204030204" pitchFamily="34" charset="0"/>
                <a:cs typeface="Times New Roman" panose="02020603050405020304" pitchFamily="18" charset="0"/>
              </a:rPr>
              <a:t>ario</a:t>
            </a:r>
            <a:endParaRPr lang="es-ES" sz="4000" dirty="0"/>
          </a:p>
        </p:txBody>
      </p:sp>
      <p:sp>
        <p:nvSpPr>
          <p:cNvPr id="3" name="Marcador de contenido 2">
            <a:extLst>
              <a:ext uri="{FF2B5EF4-FFF2-40B4-BE49-F238E27FC236}">
                <a16:creationId xmlns:a16="http://schemas.microsoft.com/office/drawing/2014/main" id="{C1EF0050-40F8-434E-934E-B2A54252ACD3}"/>
              </a:ext>
            </a:extLst>
          </p:cNvPr>
          <p:cNvSpPr>
            <a:spLocks noGrp="1"/>
          </p:cNvSpPr>
          <p:nvPr>
            <p:ph idx="1"/>
          </p:nvPr>
        </p:nvSpPr>
        <p:spPr>
          <a:xfrm>
            <a:off x="838199" y="2686323"/>
            <a:ext cx="4783697" cy="3433583"/>
          </a:xfrm>
        </p:spPr>
        <p:txBody>
          <a:bodyPr>
            <a:normAutofit/>
          </a:bodyPr>
          <a:lstStyle/>
          <a:p>
            <a:r>
              <a:rPr lang="es-ES_tradnl" dirty="0">
                <a:effectLst/>
                <a:latin typeface="Arial" panose="020B0604020202020204" pitchFamily="34" charset="0"/>
                <a:ea typeface="Calibri" panose="020F0502020204030204" pitchFamily="34" charset="0"/>
                <a:cs typeface="Times New Roman" panose="02020603050405020304" pitchFamily="18" charset="0"/>
              </a:rPr>
              <a:t>Un árbol enraizado es m-</a:t>
            </a:r>
            <a:r>
              <a:rPr lang="es-ES_tradnl" b="1" dirty="0">
                <a:effectLst/>
                <a:latin typeface="Arial" panose="020B0604020202020204" pitchFamily="34" charset="0"/>
                <a:ea typeface="Calibri" panose="020F0502020204030204" pitchFamily="34" charset="0"/>
                <a:cs typeface="Times New Roman" panose="02020603050405020304" pitchFamily="18" charset="0"/>
              </a:rPr>
              <a:t>ario </a:t>
            </a:r>
            <a:r>
              <a:rPr lang="es-ES_tradnl" dirty="0">
                <a:effectLst/>
                <a:latin typeface="Arial" panose="020B0604020202020204" pitchFamily="34" charset="0"/>
                <a:ea typeface="Calibri" panose="020F0502020204030204" pitchFamily="34" charset="0"/>
                <a:cs typeface="Times New Roman" panose="02020603050405020304" pitchFamily="18" charset="0"/>
              </a:rPr>
              <a:t>si cada vértice interno no tiene más de m hijos.</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a:p>
            <a:r>
              <a:rPr lang="es-ES_tradnl" dirty="0">
                <a:effectLst/>
                <a:latin typeface="Arial" panose="020B0604020202020204" pitchFamily="34" charset="0"/>
                <a:ea typeface="Calibri" panose="020F0502020204030204" pitchFamily="34" charset="0"/>
                <a:cs typeface="Times New Roman" panose="02020603050405020304" pitchFamily="18" charset="0"/>
              </a:rPr>
              <a:t>Se dice que es completamente m-</a:t>
            </a:r>
            <a:r>
              <a:rPr lang="es-ES_tradnl" b="1" dirty="0">
                <a:effectLst/>
                <a:latin typeface="Arial" panose="020B0604020202020204" pitchFamily="34" charset="0"/>
                <a:ea typeface="Calibri" panose="020F0502020204030204" pitchFamily="34" charset="0"/>
                <a:cs typeface="Times New Roman" panose="02020603050405020304" pitchFamily="18" charset="0"/>
              </a:rPr>
              <a:t>ario </a:t>
            </a:r>
            <a:r>
              <a:rPr lang="es-ES_tradnl" dirty="0">
                <a:effectLst/>
                <a:latin typeface="Arial" panose="020B0604020202020204" pitchFamily="34" charset="0"/>
                <a:ea typeface="Calibri" panose="020F0502020204030204" pitchFamily="34" charset="0"/>
                <a:cs typeface="Times New Roman" panose="02020603050405020304" pitchFamily="18" charset="0"/>
              </a:rPr>
              <a:t>si</a:t>
            </a:r>
            <a:r>
              <a:rPr lang="es-ES_tradnl" b="1" dirty="0">
                <a:effectLst/>
                <a:latin typeface="Arial" panose="020B0604020202020204" pitchFamily="34" charset="0"/>
                <a:ea typeface="Calibri" panose="020F0502020204030204" pitchFamily="34" charset="0"/>
                <a:cs typeface="Times New Roman" panose="02020603050405020304" pitchFamily="18" charset="0"/>
              </a:rPr>
              <a:t> (o lleno)  </a:t>
            </a:r>
            <a:r>
              <a:rPr lang="es-ES_tradnl" dirty="0">
                <a:effectLst/>
                <a:latin typeface="Arial" panose="020B0604020202020204" pitchFamily="34" charset="0"/>
                <a:ea typeface="Calibri" panose="020F0502020204030204" pitchFamily="34" charset="0"/>
                <a:cs typeface="Times New Roman" panose="02020603050405020304" pitchFamily="18" charset="0"/>
              </a:rPr>
              <a:t>si cada vértice interno tiene exactamente m hijos.</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2000" dirty="0"/>
          </a:p>
        </p:txBody>
      </p:sp>
      <p:pic>
        <p:nvPicPr>
          <p:cNvPr id="4" name="Imagen 3" descr="m-ary tree - Wikiwand">
            <a:extLst>
              <a:ext uri="{FF2B5EF4-FFF2-40B4-BE49-F238E27FC236}">
                <a16:creationId xmlns:a16="http://schemas.microsoft.com/office/drawing/2014/main" id="{A13D980B-E1FB-484F-A286-FB534C3C1919}"/>
              </a:ext>
            </a:extLst>
          </p:cNvPr>
          <p:cNvPicPr/>
          <p:nvPr/>
        </p:nvPicPr>
        <p:blipFill rotWithShape="1">
          <a:blip r:embed="rId2">
            <a:extLst>
              <a:ext uri="{28A0092B-C50C-407E-A947-70E740481C1C}">
                <a14:useLocalDpi xmlns:a14="http://schemas.microsoft.com/office/drawing/2010/main" val="0"/>
              </a:ext>
            </a:extLst>
          </a:blip>
          <a:srcRect l="-17273" t="1389" r="17273" b="16111"/>
          <a:stretch/>
        </p:blipFill>
        <p:spPr bwMode="auto">
          <a:xfrm>
            <a:off x="5988424" y="1518078"/>
            <a:ext cx="5365375" cy="3621631"/>
          </a:xfrm>
          <a:prstGeom prst="rect">
            <a:avLst/>
          </a:prstGeom>
          <a:noFill/>
          <a:extLst>
            <a:ext uri="{53640926-AAD7-44D8-BBD7-CCE9431645EC}">
              <a14:shadowObscured xmlns:a14="http://schemas.microsoft.com/office/drawing/2010/main"/>
            </a:ext>
          </a:extLst>
        </p:spPr>
      </p:pic>
    </p:spTree>
    <p:extLst>
      <p:ext uri="{BB962C8B-B14F-4D97-AF65-F5344CB8AC3E}">
        <p14:creationId xmlns:p14="http://schemas.microsoft.com/office/powerpoint/2010/main" val="42885263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25662F8-879A-491D-B198-94D9E3D1BA55}"/>
              </a:ext>
            </a:extLst>
          </p:cNvPr>
          <p:cNvSpPr>
            <a:spLocks noGrp="1"/>
          </p:cNvSpPr>
          <p:nvPr>
            <p:ph type="title"/>
          </p:nvPr>
        </p:nvSpPr>
        <p:spPr>
          <a:xfrm>
            <a:off x="1043631" y="873940"/>
            <a:ext cx="5052369" cy="1035781"/>
          </a:xfrm>
        </p:spPr>
        <p:txBody>
          <a:bodyPr anchor="ctr">
            <a:normAutofit/>
          </a:bodyPr>
          <a:lstStyle/>
          <a:p>
            <a:r>
              <a:rPr lang="es-ES" sz="3600"/>
              <a:t>Ejercicio</a:t>
            </a:r>
          </a:p>
        </p:txBody>
      </p:sp>
      <p:sp>
        <p:nvSpPr>
          <p:cNvPr id="3" name="Marcador de contenido 2">
            <a:extLst>
              <a:ext uri="{FF2B5EF4-FFF2-40B4-BE49-F238E27FC236}">
                <a16:creationId xmlns:a16="http://schemas.microsoft.com/office/drawing/2014/main" id="{67967B98-8EAE-45D3-A2D6-6934B3C5D78C}"/>
              </a:ext>
            </a:extLst>
          </p:cNvPr>
          <p:cNvSpPr>
            <a:spLocks noGrp="1"/>
          </p:cNvSpPr>
          <p:nvPr>
            <p:ph idx="1"/>
          </p:nvPr>
        </p:nvSpPr>
        <p:spPr>
          <a:xfrm>
            <a:off x="1045029" y="2524721"/>
            <a:ext cx="4991629" cy="3677123"/>
          </a:xfrm>
        </p:spPr>
        <p:txBody>
          <a:bodyPr anchor="ctr">
            <a:normAutofit/>
          </a:bodyPr>
          <a:lstStyle/>
          <a:p>
            <a:r>
              <a:rPr lang="es-ES_tradnl" sz="1800" dirty="0">
                <a:effectLst/>
                <a:latin typeface="Arial" panose="020B0604020202020204" pitchFamily="34" charset="0"/>
                <a:ea typeface="Calibri" panose="020F0502020204030204" pitchFamily="34" charset="0"/>
                <a:cs typeface="Times New Roman" panose="02020603050405020304" pitchFamily="18" charset="0"/>
              </a:rPr>
              <a:t> </a:t>
            </a:r>
            <a:r>
              <a:rPr lang="es-ES_tradnl" sz="3200" dirty="0">
                <a:effectLst/>
                <a:latin typeface="Arial" panose="020B0604020202020204" pitchFamily="34" charset="0"/>
                <a:ea typeface="Calibri" panose="020F0502020204030204" pitchFamily="34" charset="0"/>
                <a:cs typeface="Times New Roman" panose="02020603050405020304" pitchFamily="18" charset="0"/>
              </a:rPr>
              <a:t>Verifica si este árbol es terciario. ¿Completamente terciario o lleno?</a:t>
            </a:r>
            <a:endParaRPr lang="es-E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1800" dirty="0"/>
          </a:p>
        </p:txBody>
      </p:sp>
      <p:sp>
        <p:nvSpPr>
          <p:cNvPr id="18" name="Rectangle 17">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descr="m-ary tree - Wikiwand">
            <a:extLst>
              <a:ext uri="{FF2B5EF4-FFF2-40B4-BE49-F238E27FC236}">
                <a16:creationId xmlns:a16="http://schemas.microsoft.com/office/drawing/2014/main" id="{4F65EE03-6091-4858-A295-03D302C7AFC3}"/>
              </a:ext>
            </a:extLst>
          </p:cNvPr>
          <p:cNvPicPr/>
          <p:nvPr/>
        </p:nvPicPr>
        <p:blipFill rotWithShape="1">
          <a:blip r:embed="rId2">
            <a:extLst>
              <a:ext uri="{28A0092B-C50C-407E-A947-70E740481C1C}">
                <a14:useLocalDpi xmlns:a14="http://schemas.microsoft.com/office/drawing/2010/main" val="0"/>
              </a:ext>
            </a:extLst>
          </a:blip>
          <a:srcRect l="-17273" t="1389" r="17273" b="16111"/>
          <a:stretch/>
        </p:blipFill>
        <p:spPr bwMode="auto">
          <a:xfrm>
            <a:off x="6930493" y="2033793"/>
            <a:ext cx="4223252" cy="2850697"/>
          </a:xfrm>
          <a:prstGeom prst="rect">
            <a:avLst/>
          </a:prstGeom>
          <a:noFill/>
          <a:extLst>
            <a:ext uri="{53640926-AAD7-44D8-BBD7-CCE9431645EC}">
              <a14:shadowObscured xmlns:a14="http://schemas.microsoft.com/office/drawing/2010/main"/>
            </a:ext>
          </a:extLst>
        </p:spPr>
      </p:pic>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6272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53EFC64-4449-430A-AD67-6FC3F0B2B3EC}"/>
              </a:ext>
            </a:extLst>
          </p:cNvPr>
          <p:cNvSpPr>
            <a:spLocks noGrp="1"/>
          </p:cNvSpPr>
          <p:nvPr>
            <p:ph type="title"/>
          </p:nvPr>
        </p:nvSpPr>
        <p:spPr>
          <a:xfrm>
            <a:off x="1043631" y="873940"/>
            <a:ext cx="5052369" cy="1035781"/>
          </a:xfrm>
        </p:spPr>
        <p:txBody>
          <a:bodyPr anchor="ctr">
            <a:normAutofit/>
          </a:bodyPr>
          <a:lstStyle/>
          <a:p>
            <a:r>
              <a:rPr lang="es-ES_tradnl" sz="2500" b="1">
                <a:effectLst/>
                <a:latin typeface="Arial" panose="020B0604020202020204" pitchFamily="34" charset="0"/>
                <a:ea typeface="Calibri" panose="020F0502020204030204" pitchFamily="34" charset="0"/>
                <a:cs typeface="Times New Roman" panose="02020603050405020304" pitchFamily="18" charset="0"/>
              </a:rPr>
              <a:t>TERMINOLOGÍA FRECUENTE</a:t>
            </a:r>
            <a:br>
              <a:rPr lang="es-ES" sz="2500">
                <a:effectLst/>
                <a:latin typeface="Calibri" panose="020F0502020204030204" pitchFamily="34" charset="0"/>
                <a:ea typeface="Calibri" panose="020F0502020204030204" pitchFamily="34" charset="0"/>
                <a:cs typeface="Times New Roman" panose="02020603050405020304" pitchFamily="18" charset="0"/>
              </a:rPr>
            </a:br>
            <a:endParaRPr lang="es-ES" sz="2500"/>
          </a:p>
        </p:txBody>
      </p:sp>
      <p:sp>
        <p:nvSpPr>
          <p:cNvPr id="3" name="Marcador de contenido 2">
            <a:extLst>
              <a:ext uri="{FF2B5EF4-FFF2-40B4-BE49-F238E27FC236}">
                <a16:creationId xmlns:a16="http://schemas.microsoft.com/office/drawing/2014/main" id="{24658B19-8B63-40F5-BD1D-A4B3263D034D}"/>
              </a:ext>
            </a:extLst>
          </p:cNvPr>
          <p:cNvSpPr>
            <a:spLocks noGrp="1"/>
          </p:cNvSpPr>
          <p:nvPr>
            <p:ph idx="1"/>
          </p:nvPr>
        </p:nvSpPr>
        <p:spPr>
          <a:xfrm>
            <a:off x="1045029" y="2524721"/>
            <a:ext cx="4991629" cy="3677123"/>
          </a:xfrm>
        </p:spPr>
        <p:txBody>
          <a:bodyPr anchor="ctr">
            <a:normAutofit fontScale="92500" lnSpcReduction="20000"/>
          </a:bodyPr>
          <a:lstStyle/>
          <a:p>
            <a:r>
              <a:rPr lang="es-ES_tradnl" sz="1800" dirty="0">
                <a:effectLst/>
                <a:latin typeface="Arial" panose="020B0604020202020204" pitchFamily="34" charset="0"/>
                <a:ea typeface="Calibri" panose="020F0502020204030204" pitchFamily="34" charset="0"/>
                <a:cs typeface="Times New Roman" panose="02020603050405020304" pitchFamily="18" charset="0"/>
              </a:rPr>
              <a:t>A es el vértice o nodo raíz</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r>
              <a:rPr lang="es-ES_tradnl" sz="1800" dirty="0">
                <a:effectLst/>
                <a:latin typeface="Arial" panose="020B0604020202020204" pitchFamily="34" charset="0"/>
                <a:ea typeface="Calibri" panose="020F0502020204030204" pitchFamily="34" charset="0"/>
                <a:cs typeface="Times New Roman" panose="02020603050405020304" pitchFamily="18" charset="0"/>
              </a:rPr>
              <a:t>B es el padre de D y E</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r>
              <a:rPr lang="es-ES_tradnl" sz="1800" dirty="0">
                <a:effectLst/>
                <a:latin typeface="Arial" panose="020B0604020202020204" pitchFamily="34" charset="0"/>
                <a:ea typeface="Calibri" panose="020F0502020204030204" pitchFamily="34" charset="0"/>
                <a:cs typeface="Times New Roman" panose="02020603050405020304" pitchFamily="18" charset="0"/>
              </a:rPr>
              <a:t>C es el primo (o hermano) de B</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r>
              <a:rPr lang="es-ES_tradnl" sz="1800" dirty="0">
                <a:effectLst/>
                <a:latin typeface="Arial" panose="020B0604020202020204" pitchFamily="34" charset="0"/>
                <a:ea typeface="Calibri" panose="020F0502020204030204" pitchFamily="34" charset="0"/>
                <a:cs typeface="Times New Roman" panose="02020603050405020304" pitchFamily="18" charset="0"/>
              </a:rPr>
              <a:t>D, E, F, G, I, son vértices (o nodos) externos o hojas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r>
              <a:rPr lang="es-ES_tradnl" sz="1800" dirty="0">
                <a:effectLst/>
                <a:latin typeface="Arial" panose="020B0604020202020204" pitchFamily="34" charset="0"/>
                <a:ea typeface="Calibri" panose="020F0502020204030204" pitchFamily="34" charset="0"/>
                <a:cs typeface="Times New Roman" panose="02020603050405020304" pitchFamily="18" charset="0"/>
              </a:rPr>
              <a:t>A, B, C, H son vértices (o nodos)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r>
              <a:rPr lang="es-ES_tradnl" sz="1800" dirty="0">
                <a:effectLst/>
                <a:latin typeface="Arial" panose="020B0604020202020204" pitchFamily="34" charset="0"/>
                <a:ea typeface="Calibri" panose="020F0502020204030204" pitchFamily="34" charset="0"/>
                <a:cs typeface="Times New Roman" panose="02020603050405020304" pitchFamily="18" charset="0"/>
              </a:rPr>
              <a:t>internos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r>
              <a:rPr lang="es-ES_tradnl" sz="1800" dirty="0">
                <a:effectLst/>
                <a:latin typeface="Arial" panose="020B0604020202020204" pitchFamily="34" charset="0"/>
                <a:ea typeface="Calibri" panose="020F0502020204030204" pitchFamily="34" charset="0"/>
                <a:cs typeface="Times New Roman" panose="02020603050405020304" pitchFamily="18" charset="0"/>
              </a:rPr>
              <a:t>La </a:t>
            </a:r>
            <a:r>
              <a:rPr lang="es-ES_tradnl" sz="1800" b="1" dirty="0">
                <a:effectLst/>
                <a:latin typeface="Arial" panose="020B0604020202020204" pitchFamily="34" charset="0"/>
                <a:ea typeface="Calibri" panose="020F0502020204030204" pitchFamily="34" charset="0"/>
                <a:cs typeface="Times New Roman" panose="02020603050405020304" pitchFamily="18" charset="0"/>
              </a:rPr>
              <a:t>profundidad o nivel </a:t>
            </a:r>
            <a:r>
              <a:rPr lang="es-ES_tradnl" sz="1800" dirty="0">
                <a:effectLst/>
                <a:latin typeface="Arial" panose="020B0604020202020204" pitchFamily="34" charset="0"/>
                <a:ea typeface="Calibri" panose="020F0502020204030204" pitchFamily="34" charset="0"/>
                <a:cs typeface="Times New Roman" panose="02020603050405020304" pitchFamily="18" charset="0"/>
              </a:rPr>
              <a:t>de E es 2 (es la </a:t>
            </a:r>
            <a:r>
              <a:rPr lang="es-ES_tradnl" sz="1800" i="1" dirty="0">
                <a:effectLst/>
                <a:latin typeface="Arial" panose="020B0604020202020204" pitchFamily="34" charset="0"/>
                <a:ea typeface="Calibri" panose="020F0502020204030204" pitchFamily="34" charset="0"/>
                <a:cs typeface="Times New Roman" panose="02020603050405020304" pitchFamily="18" charset="0"/>
              </a:rPr>
              <a:t>longitud del único camino que lo une a la raíz</a:t>
            </a:r>
            <a:r>
              <a:rPr lang="es-ES_tradnl" sz="1800" dirty="0">
                <a:effectLst/>
                <a:latin typeface="Arial" panose="020B0604020202020204" pitchFamily="34" charset="0"/>
                <a:ea typeface="Calibri" panose="020F0502020204030204" pitchFamily="34" charset="0"/>
                <a:cs typeface="Times New Roman" panose="02020603050405020304" pitchFamily="18" charset="0"/>
              </a:rPr>
              <a:t>)</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r>
              <a:rPr lang="es-ES_tradnl" sz="1800" dirty="0">
                <a:effectLst/>
                <a:latin typeface="Arial" panose="020B0604020202020204" pitchFamily="34" charset="0"/>
                <a:ea typeface="Calibri" panose="020F0502020204030204" pitchFamily="34" charset="0"/>
                <a:cs typeface="Times New Roman" panose="02020603050405020304" pitchFamily="18" charset="0"/>
              </a:rPr>
              <a:t>La </a:t>
            </a:r>
            <a:r>
              <a:rPr lang="es-ES_tradnl" sz="1800" b="1" dirty="0">
                <a:effectLst/>
                <a:latin typeface="Arial" panose="020B0604020202020204" pitchFamily="34" charset="0"/>
                <a:ea typeface="Calibri" panose="020F0502020204030204" pitchFamily="34" charset="0"/>
                <a:cs typeface="Times New Roman" panose="02020603050405020304" pitchFamily="18" charset="0"/>
              </a:rPr>
              <a:t>altura del árbol </a:t>
            </a:r>
            <a:r>
              <a:rPr lang="es-ES_tradnl" sz="1800" dirty="0">
                <a:effectLst/>
                <a:latin typeface="Arial" panose="020B0604020202020204" pitchFamily="34" charset="0"/>
                <a:ea typeface="Calibri" panose="020F0502020204030204" pitchFamily="34" charset="0"/>
                <a:cs typeface="Times New Roman" panose="02020603050405020304" pitchFamily="18" charset="0"/>
              </a:rPr>
              <a:t>es</a:t>
            </a:r>
            <a:r>
              <a:rPr lang="es-ES_tradnl" sz="1800" b="1" dirty="0">
                <a:effectLst/>
                <a:latin typeface="Arial" panose="020B0604020202020204" pitchFamily="34" charset="0"/>
                <a:ea typeface="Calibri" panose="020F0502020204030204" pitchFamily="34" charset="0"/>
                <a:cs typeface="Times New Roman" panose="02020603050405020304" pitchFamily="18" charset="0"/>
              </a:rPr>
              <a:t> </a:t>
            </a:r>
            <a:r>
              <a:rPr lang="es-ES_tradnl" sz="1800" dirty="0">
                <a:effectLst/>
                <a:latin typeface="Arial" panose="020B0604020202020204" pitchFamily="34" charset="0"/>
                <a:ea typeface="Calibri" panose="020F0502020204030204" pitchFamily="34" charset="0"/>
                <a:cs typeface="Times New Roman" panose="02020603050405020304" pitchFamily="18" charset="0"/>
              </a:rPr>
              <a:t>3 (</a:t>
            </a:r>
            <a:r>
              <a:rPr lang="es-ES_tradnl" sz="1800" i="1" dirty="0">
                <a:effectLst/>
                <a:latin typeface="Arial" panose="020B0604020202020204" pitchFamily="34" charset="0"/>
                <a:ea typeface="Calibri" panose="020F0502020204030204" pitchFamily="34" charset="0"/>
                <a:cs typeface="Times New Roman" panose="02020603050405020304" pitchFamily="18" charset="0"/>
              </a:rPr>
              <a:t>La altura es el máximo de los niveles de los vértices, es decir, la longitud del máximo camino desde la raíz a cualquier vértice</a:t>
            </a:r>
            <a:r>
              <a:rPr lang="es-ES_tradnl" sz="1800" dirty="0">
                <a:effectLst/>
                <a:latin typeface="Arial" panose="020B0604020202020204" pitchFamily="34" charset="0"/>
                <a:ea typeface="Calibri" panose="020F0502020204030204" pitchFamily="34" charset="0"/>
                <a:cs typeface="Times New Roman" panose="02020603050405020304" pitchFamily="18" charset="0"/>
              </a:rPr>
              <a:t>).</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r>
              <a:rPr lang="es-ES_tradnl" sz="1800" dirty="0">
                <a:effectLst/>
                <a:latin typeface="Arial" panose="020B0604020202020204" pitchFamily="34" charset="0"/>
                <a:ea typeface="Calibri" panose="020F0502020204030204" pitchFamily="34" charset="0"/>
                <a:cs typeface="Times New Roman" panose="02020603050405020304" pitchFamily="18" charset="0"/>
              </a:rPr>
              <a:t>El grado del vértice B es 2.</a:t>
            </a:r>
          </a:p>
          <a:p>
            <a:pPr marL="0" indent="0">
              <a:buNone/>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angle 17">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descr="Arboles (Trees) Arboles Arboles binarios Recorridos de árboles ...">
            <a:extLst>
              <a:ext uri="{FF2B5EF4-FFF2-40B4-BE49-F238E27FC236}">
                <a16:creationId xmlns:a16="http://schemas.microsoft.com/office/drawing/2014/main" id="{2CD26125-9850-4D70-BA0B-7C479B63C73F}"/>
              </a:ext>
            </a:extLst>
          </p:cNvPr>
          <p:cNvPicPr/>
          <p:nvPr/>
        </p:nvPicPr>
        <p:blipFill rotWithShape="1">
          <a:blip r:embed="rId2">
            <a:extLst>
              <a:ext uri="{28A0092B-C50C-407E-A947-70E740481C1C}">
                <a14:useLocalDpi xmlns:a14="http://schemas.microsoft.com/office/drawing/2010/main" val="0"/>
              </a:ext>
            </a:extLst>
          </a:blip>
          <a:srcRect l="54327" t="35512" r="-6350" b="22155"/>
          <a:stretch/>
        </p:blipFill>
        <p:spPr bwMode="auto">
          <a:xfrm>
            <a:off x="6930493" y="2170411"/>
            <a:ext cx="4223252" cy="2577462"/>
          </a:xfrm>
          <a:prstGeom prst="rect">
            <a:avLst/>
          </a:prstGeom>
          <a:noFill/>
          <a:extLst>
            <a:ext uri="{53640926-AAD7-44D8-BBD7-CCE9431645EC}">
              <a14:shadowObscured xmlns:a14="http://schemas.microsoft.com/office/drawing/2010/main"/>
            </a:ext>
          </a:extLst>
        </p:spPr>
      </p:pic>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2156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05029BB-BAC1-4C55-9184-74A521C25C39}"/>
              </a:ext>
            </a:extLst>
          </p:cNvPr>
          <p:cNvSpPr>
            <a:spLocks noGrp="1"/>
          </p:cNvSpPr>
          <p:nvPr>
            <p:ph type="title"/>
          </p:nvPr>
        </p:nvSpPr>
        <p:spPr>
          <a:xfrm>
            <a:off x="645065" y="1463040"/>
            <a:ext cx="3796306" cy="2690949"/>
          </a:xfrm>
        </p:spPr>
        <p:txBody>
          <a:bodyPr anchor="t">
            <a:normAutofit/>
          </a:bodyPr>
          <a:lstStyle/>
          <a:p>
            <a:r>
              <a:rPr lang="es-ES" sz="4800"/>
              <a:t>Ejemplos</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7F53E20E-958B-4620-B533-8D02F3F99439}"/>
                  </a:ext>
                </a:extLst>
              </p:cNvPr>
              <p:cNvSpPr>
                <a:spLocks noGrp="1"/>
              </p:cNvSpPr>
              <p:nvPr>
                <p:ph idx="1"/>
              </p:nvPr>
            </p:nvSpPr>
            <p:spPr>
              <a:xfrm>
                <a:off x="5656218" y="1463039"/>
                <a:ext cx="5542387" cy="4300447"/>
              </a:xfrm>
            </p:spPr>
            <p:txBody>
              <a:bodyPr anchor="t">
                <a:noAutofit/>
              </a:bodyPr>
              <a:lstStyle/>
              <a:p>
                <a14:m>
                  <m:oMath xmlns:m="http://schemas.openxmlformats.org/officeDocument/2006/math">
                    <m:sSub>
                      <m:sSubPr>
                        <m:ctrlPr>
                          <a:rPr lang="es-ES" sz="3200" i="1">
                            <a:latin typeface="Cambria Math" panose="02040503050406030204" pitchFamily="18" charset="0"/>
                          </a:rPr>
                        </m:ctrlPr>
                      </m:sSubPr>
                      <m:e>
                        <m:r>
                          <a:rPr lang="es-ES" sz="3200" i="1">
                            <a:latin typeface="Cambria Math" panose="02040503050406030204" pitchFamily="18" charset="0"/>
                          </a:rPr>
                          <m:t>𝑘</m:t>
                        </m:r>
                      </m:e>
                      <m:sub>
                        <m:r>
                          <a:rPr lang="es-ES" sz="3200" i="1">
                            <a:latin typeface="Cambria Math" panose="02040503050406030204" pitchFamily="18" charset="0"/>
                          </a:rPr>
                          <m:t>𝑛</m:t>
                        </m:r>
                      </m:sub>
                    </m:sSub>
                  </m:oMath>
                </a14:m>
                <a:r>
                  <a:rPr lang="es-ES" sz="3200" dirty="0">
                    <a:latin typeface="Arial" panose="020B0604020202020204" pitchFamily="34" charset="0"/>
                    <a:ea typeface="Calibri" panose="020F0502020204030204" pitchFamily="34" charset="0"/>
                    <a:cs typeface="Times New Roman" panose="02020603050405020304" pitchFamily="18" charset="0"/>
                  </a:rPr>
                  <a:t> no es un árbol si n≥3</a:t>
                </a:r>
              </a:p>
              <a:p>
                <a:r>
                  <a:rPr lang="es-ES" sz="3200" dirty="0">
                    <a:effectLst/>
                    <a:latin typeface="Arial" panose="020B0604020202020204" pitchFamily="34" charset="0"/>
                    <a:ea typeface="Calibri" panose="020F0502020204030204" pitchFamily="34" charset="0"/>
                    <a:cs typeface="Times New Roman" panose="02020603050405020304" pitchFamily="18" charset="0"/>
                  </a:rPr>
                  <a:t>El grafo bipartito completo </a:t>
                </a:r>
                <a14:m>
                  <m:oMath xmlns:m="http://schemas.openxmlformats.org/officeDocument/2006/math">
                    <m:sSub>
                      <m:sSubPr>
                        <m:ctrlPr>
                          <a:rPr lang="es-ES" sz="3200" i="1">
                            <a:effectLst/>
                            <a:latin typeface="Cambria Math" panose="02040503050406030204" pitchFamily="18" charset="0"/>
                          </a:rPr>
                        </m:ctrlPr>
                      </m:sSubPr>
                      <m:e>
                        <m:r>
                          <a:rPr lang="es-ES" sz="3200" i="1">
                            <a:effectLst/>
                            <a:latin typeface="Cambria Math" panose="02040503050406030204" pitchFamily="18" charset="0"/>
                          </a:rPr>
                          <m:t>𝑘</m:t>
                        </m:r>
                      </m:e>
                      <m:sub>
                        <m:r>
                          <a:rPr lang="es-ES" sz="3200" i="1">
                            <a:effectLst/>
                            <a:latin typeface="Cambria Math" panose="02040503050406030204" pitchFamily="18" charset="0"/>
                          </a:rPr>
                          <m:t>1,1</m:t>
                        </m:r>
                      </m:sub>
                    </m:sSub>
                  </m:oMath>
                </a14:m>
                <a:r>
                  <a:rPr lang="es-ES" sz="3200" dirty="0">
                    <a:effectLst/>
                    <a:latin typeface="Arial" panose="020B0604020202020204" pitchFamily="34" charset="0"/>
                    <a:ea typeface="Calibri" panose="020F0502020204030204" pitchFamily="34" charset="0"/>
                    <a:cs typeface="Times New Roman" panose="02020603050405020304" pitchFamily="18" charset="0"/>
                  </a:rPr>
                  <a:t> es un árbol</a:t>
                </a:r>
                <a:endParaRPr lang="es-ES" sz="3200" dirty="0"/>
              </a:p>
              <a:p>
                <a:r>
                  <a:rPr lang="es-ES" sz="3200" dirty="0"/>
                  <a:t>Los grafos bipartitos completos </a:t>
                </a:r>
                <a14:m>
                  <m:oMath xmlns:m="http://schemas.openxmlformats.org/officeDocument/2006/math">
                    <m:sSub>
                      <m:sSubPr>
                        <m:ctrlPr>
                          <a:rPr lang="es-ES" sz="3200" i="1">
                            <a:effectLst/>
                            <a:latin typeface="Cambria Math" panose="02040503050406030204" pitchFamily="18" charset="0"/>
                          </a:rPr>
                        </m:ctrlPr>
                      </m:sSubPr>
                      <m:e>
                        <m:r>
                          <a:rPr lang="es-ES" sz="3200" i="1">
                            <a:effectLst/>
                            <a:latin typeface="Cambria Math" panose="02040503050406030204" pitchFamily="18" charset="0"/>
                          </a:rPr>
                          <m:t>𝑘</m:t>
                        </m:r>
                      </m:e>
                      <m:sub>
                        <m:r>
                          <a:rPr lang="es-ES" sz="3200" b="0" i="1">
                            <a:effectLst/>
                            <a:latin typeface="Cambria Math" panose="02040503050406030204" pitchFamily="18" charset="0"/>
                          </a:rPr>
                          <m:t>𝑟</m:t>
                        </m:r>
                        <m:r>
                          <a:rPr lang="es-ES" sz="3200" i="1">
                            <a:effectLst/>
                            <a:latin typeface="Cambria Math" panose="02040503050406030204" pitchFamily="18" charset="0"/>
                          </a:rPr>
                          <m:t>,</m:t>
                        </m:r>
                        <m:r>
                          <a:rPr lang="es-ES" sz="3200" b="0" i="1">
                            <a:effectLst/>
                            <a:latin typeface="Cambria Math" panose="02040503050406030204" pitchFamily="18" charset="0"/>
                          </a:rPr>
                          <m:t>𝑠</m:t>
                        </m:r>
                      </m:sub>
                    </m:sSub>
                  </m:oMath>
                </a14:m>
                <a:r>
                  <a:rPr lang="es-ES" sz="3200" dirty="0"/>
                  <a:t>, que son siempre conexos,  son árboles únicamente si s =1 o r = 1, ya que si r ≥ 2 y s ≥ 2, hay al menos un ciclo de orden 4</a:t>
                </a:r>
              </a:p>
            </p:txBody>
          </p:sp>
        </mc:Choice>
        <mc:Fallback xmlns="">
          <p:sp>
            <p:nvSpPr>
              <p:cNvPr id="3" name="Marcador de contenido 2">
                <a:extLst>
                  <a:ext uri="{FF2B5EF4-FFF2-40B4-BE49-F238E27FC236}">
                    <a16:creationId xmlns:a16="http://schemas.microsoft.com/office/drawing/2014/main" id="{7F53E20E-958B-4620-B533-8D02F3F99439}"/>
                  </a:ext>
                </a:extLst>
              </p:cNvPr>
              <p:cNvSpPr>
                <a:spLocks noGrp="1" noRot="1" noChangeAspect="1" noMove="1" noResize="1" noEditPoints="1" noAdjustHandles="1" noChangeArrowheads="1" noChangeShapeType="1" noTextEdit="1"/>
              </p:cNvSpPr>
              <p:nvPr>
                <p:ph idx="1"/>
              </p:nvPr>
            </p:nvSpPr>
            <p:spPr>
              <a:xfrm>
                <a:off x="5656218" y="1463039"/>
                <a:ext cx="5542387" cy="4300447"/>
              </a:xfrm>
              <a:blipFill>
                <a:blip r:embed="rId2"/>
                <a:stretch>
                  <a:fillRect l="-2530" t="-2979" r="-990" b="-5532"/>
                </a:stretch>
              </a:blipFill>
            </p:spPr>
            <p:txBody>
              <a:bodyPr/>
              <a:lstStyle/>
              <a:p>
                <a:r>
                  <a:rPr lang="es-ES">
                    <a:noFill/>
                  </a:rPr>
                  <a:t> </a:t>
                </a:r>
              </a:p>
            </p:txBody>
          </p:sp>
        </mc:Fallback>
      </mc:AlternateContent>
    </p:spTree>
    <p:extLst>
      <p:ext uri="{BB962C8B-B14F-4D97-AF65-F5344CB8AC3E}">
        <p14:creationId xmlns:p14="http://schemas.microsoft.com/office/powerpoint/2010/main" val="39085732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74" name="Rectangle 7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32E72F5-4293-48F2-855F-757050451533}"/>
              </a:ext>
            </a:extLst>
          </p:cNvPr>
          <p:cNvSpPr>
            <a:spLocks noGrp="1"/>
          </p:cNvSpPr>
          <p:nvPr>
            <p:ph type="title"/>
          </p:nvPr>
        </p:nvSpPr>
        <p:spPr>
          <a:xfrm>
            <a:off x="1043631" y="873940"/>
            <a:ext cx="5052369" cy="1035781"/>
          </a:xfrm>
        </p:spPr>
        <p:txBody>
          <a:bodyPr anchor="ctr">
            <a:normAutofit/>
          </a:bodyPr>
          <a:lstStyle/>
          <a:p>
            <a:r>
              <a:rPr lang="es-ES" sz="3300"/>
              <a:t>Árbol balanceado o equilibrado</a:t>
            </a:r>
          </a:p>
        </p:txBody>
      </p:sp>
      <p:sp>
        <p:nvSpPr>
          <p:cNvPr id="3" name="Marcador de contenido 2">
            <a:extLst>
              <a:ext uri="{FF2B5EF4-FFF2-40B4-BE49-F238E27FC236}">
                <a16:creationId xmlns:a16="http://schemas.microsoft.com/office/drawing/2014/main" id="{E3502B42-D50A-4872-9802-A45B0A19F3F4}"/>
              </a:ext>
            </a:extLst>
          </p:cNvPr>
          <p:cNvSpPr>
            <a:spLocks noGrp="1"/>
          </p:cNvSpPr>
          <p:nvPr>
            <p:ph idx="1"/>
          </p:nvPr>
        </p:nvSpPr>
        <p:spPr>
          <a:xfrm>
            <a:off x="1045029" y="2524721"/>
            <a:ext cx="4991629" cy="3677123"/>
          </a:xfrm>
        </p:spPr>
        <p:txBody>
          <a:bodyPr anchor="ctr">
            <a:normAutofit/>
          </a:bodyPr>
          <a:lstStyle/>
          <a:p>
            <a:r>
              <a:rPr lang="es-ES_tradnl" sz="3200" dirty="0">
                <a:effectLst/>
                <a:latin typeface="Arial" panose="020B0604020202020204" pitchFamily="34" charset="0"/>
                <a:ea typeface="Calibri" panose="020F0502020204030204" pitchFamily="34" charset="0"/>
                <a:cs typeface="Times New Roman" panose="02020603050405020304" pitchFamily="18" charset="0"/>
              </a:rPr>
              <a:t>Un árbol m-ario de altura h es </a:t>
            </a:r>
            <a:r>
              <a:rPr lang="es-ES_tradnl" sz="3200" b="1" dirty="0">
                <a:latin typeface="Arial" panose="020B0604020202020204" pitchFamily="34" charset="0"/>
                <a:ea typeface="Calibri" panose="020F0502020204030204" pitchFamily="34" charset="0"/>
                <a:cs typeface="Times New Roman" panose="02020603050405020304" pitchFamily="18" charset="0"/>
              </a:rPr>
              <a:t>equilibr</a:t>
            </a:r>
            <a:r>
              <a:rPr lang="es-ES_tradnl" sz="3200" b="1" dirty="0">
                <a:effectLst/>
                <a:latin typeface="Arial" panose="020B0604020202020204" pitchFamily="34" charset="0"/>
                <a:ea typeface="Calibri" panose="020F0502020204030204" pitchFamily="34" charset="0"/>
                <a:cs typeface="Times New Roman" panose="02020603050405020304" pitchFamily="18" charset="0"/>
              </a:rPr>
              <a:t>ado</a:t>
            </a:r>
            <a:r>
              <a:rPr lang="es-ES_tradnl" sz="3200" dirty="0">
                <a:effectLst/>
                <a:latin typeface="Arial" panose="020B0604020202020204" pitchFamily="34" charset="0"/>
                <a:ea typeface="Calibri" panose="020F0502020204030204" pitchFamily="34" charset="0"/>
                <a:cs typeface="Times New Roman" panose="02020603050405020304" pitchFamily="18" charset="0"/>
              </a:rPr>
              <a:t> si todas las hojas están en los niveles </a:t>
            </a:r>
            <a:r>
              <a:rPr lang="es-ES_tradnl" sz="3200" i="1" dirty="0">
                <a:effectLst/>
                <a:latin typeface="Arial" panose="020B0604020202020204" pitchFamily="34" charset="0"/>
                <a:ea typeface="Calibri" panose="020F0502020204030204" pitchFamily="34" charset="0"/>
                <a:cs typeface="Times New Roman" panose="02020603050405020304" pitchFamily="18" charset="0"/>
              </a:rPr>
              <a:t>h</a:t>
            </a:r>
            <a:r>
              <a:rPr lang="es-ES_tradnl" sz="3200" dirty="0">
                <a:effectLst/>
                <a:latin typeface="Arial" panose="020B0604020202020204" pitchFamily="34" charset="0"/>
                <a:ea typeface="Calibri" panose="020F0502020204030204" pitchFamily="34" charset="0"/>
                <a:cs typeface="Times New Roman" panose="02020603050405020304" pitchFamily="18" charset="0"/>
              </a:rPr>
              <a:t> o </a:t>
            </a:r>
            <a:r>
              <a:rPr lang="es-ES_tradnl" sz="3200" i="1" dirty="0">
                <a:effectLst/>
                <a:latin typeface="Arial" panose="020B0604020202020204" pitchFamily="34" charset="0"/>
                <a:ea typeface="Calibri" panose="020F0502020204030204" pitchFamily="34" charset="0"/>
                <a:cs typeface="Times New Roman" panose="02020603050405020304" pitchFamily="18" charset="0"/>
              </a:rPr>
              <a:t>h-1</a:t>
            </a:r>
            <a:r>
              <a:rPr lang="es-ES_tradnl" sz="1800" dirty="0">
                <a:effectLst/>
                <a:latin typeface="Arial" panose="020B0604020202020204" pitchFamily="34" charset="0"/>
                <a:ea typeface="Calibri" panose="020F0502020204030204" pitchFamily="34" charset="0"/>
                <a:cs typeface="Times New Roman" panose="02020603050405020304" pitchFamily="18" charset="0"/>
              </a:rPr>
              <a:t>.</a:t>
            </a:r>
          </a:p>
          <a:p>
            <a:r>
              <a:rPr lang="es-ES_tradnl" sz="1800" dirty="0">
                <a:latin typeface="Arial" panose="020B0604020202020204" pitchFamily="34" charset="0"/>
                <a:ea typeface="Calibri" panose="020F0502020204030204" pitchFamily="34" charset="0"/>
                <a:cs typeface="Times New Roman" panose="02020603050405020304" pitchFamily="18" charset="0"/>
              </a:rPr>
              <a:t>En la imagen un árbol binario equilibrado</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1800" dirty="0"/>
          </a:p>
        </p:txBody>
      </p:sp>
      <p:sp>
        <p:nvSpPr>
          <p:cNvPr id="80" name="Rectangle 79">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AVL">
            <a:extLst>
              <a:ext uri="{FF2B5EF4-FFF2-40B4-BE49-F238E27FC236}">
                <a16:creationId xmlns:a16="http://schemas.microsoft.com/office/drawing/2014/main" id="{0C183D79-DEDE-4B6F-BC73-97117593344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30493" y="2264537"/>
            <a:ext cx="4223252" cy="2389210"/>
          </a:xfrm>
          <a:prstGeom prst="rect">
            <a:avLst/>
          </a:prstGeom>
          <a:noFill/>
          <a:extLst>
            <a:ext uri="{909E8E84-426E-40DD-AFC4-6F175D3DCCD1}">
              <a14:hiddenFill xmlns:a14="http://schemas.microsoft.com/office/drawing/2010/main">
                <a:solidFill>
                  <a:srgbClr val="FFFFFF"/>
                </a:solidFill>
              </a14:hiddenFill>
            </a:ext>
          </a:extLst>
        </p:spPr>
      </p:pic>
      <p:cxnSp>
        <p:nvCxnSpPr>
          <p:cNvPr id="82" name="Straight Connector 81">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93890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93E8D60-234F-4EF1-BE55-3BD37211CA26}"/>
              </a:ext>
            </a:extLst>
          </p:cNvPr>
          <p:cNvSpPr>
            <a:spLocks noGrp="1"/>
          </p:cNvSpPr>
          <p:nvPr>
            <p:ph type="title"/>
          </p:nvPr>
        </p:nvSpPr>
        <p:spPr>
          <a:xfrm>
            <a:off x="645064" y="525982"/>
            <a:ext cx="4282983" cy="1200361"/>
          </a:xfrm>
        </p:spPr>
        <p:txBody>
          <a:bodyPr anchor="b">
            <a:normAutofit/>
          </a:bodyPr>
          <a:lstStyle/>
          <a:p>
            <a:br>
              <a:rPr lang="es-ES_tradnl" sz="2000" b="1">
                <a:effectLst/>
                <a:latin typeface="Arial" panose="020B0604020202020204" pitchFamily="34" charset="0"/>
                <a:ea typeface="Calibri" panose="020F0502020204030204" pitchFamily="34" charset="0"/>
                <a:cs typeface="Times New Roman" panose="02020603050405020304" pitchFamily="18" charset="0"/>
              </a:rPr>
            </a:br>
            <a:r>
              <a:rPr lang="es-ES_tradnl" sz="2000" b="1">
                <a:effectLst/>
                <a:latin typeface="Arial" panose="020B0604020202020204" pitchFamily="34" charset="0"/>
                <a:ea typeface="Calibri" panose="020F0502020204030204" pitchFamily="34" charset="0"/>
                <a:cs typeface="Times New Roman" panose="02020603050405020304" pitchFamily="18" charset="0"/>
              </a:rPr>
              <a:t>Arboles enraizados ordenados</a:t>
            </a:r>
            <a:br>
              <a:rPr lang="es-ES" sz="2000">
                <a:effectLst/>
                <a:latin typeface="Calibri" panose="020F0502020204030204" pitchFamily="34" charset="0"/>
                <a:ea typeface="Calibri" panose="020F0502020204030204" pitchFamily="34" charset="0"/>
                <a:cs typeface="Times New Roman" panose="02020603050405020304" pitchFamily="18" charset="0"/>
              </a:rPr>
            </a:br>
            <a:r>
              <a:rPr lang="es-ES_tradnl" sz="2000" b="1">
                <a:effectLst/>
                <a:latin typeface="Arial" panose="020B0604020202020204" pitchFamily="34" charset="0"/>
                <a:ea typeface="Calibri" panose="020F0502020204030204" pitchFamily="34" charset="0"/>
                <a:cs typeface="Times New Roman" panose="02020603050405020304" pitchFamily="18" charset="0"/>
              </a:rPr>
              <a:t> </a:t>
            </a:r>
            <a:br>
              <a:rPr lang="es-ES" sz="2000">
                <a:effectLst/>
                <a:latin typeface="Calibri" panose="020F0502020204030204" pitchFamily="34" charset="0"/>
                <a:ea typeface="Calibri" panose="020F0502020204030204" pitchFamily="34" charset="0"/>
                <a:cs typeface="Times New Roman" panose="02020603050405020304" pitchFamily="18" charset="0"/>
              </a:rPr>
            </a:br>
            <a:endParaRPr lang="es-ES" sz="2000"/>
          </a:p>
        </p:txBody>
      </p:sp>
      <p:sp>
        <p:nvSpPr>
          <p:cNvPr id="11" name="Rectangle 10">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7A7A3B8B-8EBD-4AF0-A05C-8BD7F350F9A6}"/>
              </a:ext>
            </a:extLst>
          </p:cNvPr>
          <p:cNvSpPr>
            <a:spLocks noGrp="1"/>
          </p:cNvSpPr>
          <p:nvPr>
            <p:ph idx="1"/>
          </p:nvPr>
        </p:nvSpPr>
        <p:spPr>
          <a:xfrm>
            <a:off x="645066" y="2031101"/>
            <a:ext cx="4282984" cy="3511943"/>
          </a:xfrm>
        </p:spPr>
        <p:txBody>
          <a:bodyPr anchor="ctr">
            <a:normAutofit fontScale="85000" lnSpcReduction="10000"/>
          </a:bodyPr>
          <a:lstStyle/>
          <a:p>
            <a:r>
              <a:rPr lang="es-ES_tradnl" sz="2000" dirty="0">
                <a:effectLst/>
                <a:latin typeface="Arial" panose="020B0604020202020204" pitchFamily="34" charset="0"/>
                <a:ea typeface="Calibri" panose="020F0502020204030204" pitchFamily="34" charset="0"/>
                <a:cs typeface="Times New Roman" panose="02020603050405020304" pitchFamily="18" charset="0"/>
              </a:rPr>
              <a:t>Un árbol enraizado ordenado es un árbol enraizado donde los hijos de cada vértice interno están ordenados. El orden se entiende </a:t>
            </a:r>
            <a:r>
              <a:rPr lang="es-ES_tradnl" sz="2000" b="1" dirty="0">
                <a:effectLst/>
                <a:latin typeface="Arial" panose="020B0604020202020204" pitchFamily="34" charset="0"/>
                <a:ea typeface="Calibri" panose="020F0502020204030204" pitchFamily="34" charset="0"/>
                <a:cs typeface="Times New Roman" panose="02020603050405020304" pitchFamily="18" charset="0"/>
              </a:rPr>
              <a:t>de izquierda a derecha</a:t>
            </a:r>
            <a:r>
              <a:rPr lang="es-ES_tradnl" sz="2000" dirty="0">
                <a:effectLst/>
                <a:latin typeface="Arial" panose="020B0604020202020204" pitchFamily="34" charset="0"/>
                <a:ea typeface="Calibri" panose="020F0502020204030204" pitchFamily="34" charset="0"/>
                <a:cs typeface="Times New Roman" panose="02020603050405020304" pitchFamily="18" charset="0"/>
              </a:rPr>
              <a:t>. Una representación de un árbol enraizado ordenado determina también un orden para las aristas. Aunque muchas veces no especifiquemos este orden en un árbol, implícitamente lo vamos a estar utilizando.</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p>
            <a:r>
              <a:rPr lang="es-ES_tradnl" sz="2000" dirty="0">
                <a:effectLst/>
                <a:latin typeface="Arial" panose="020B0604020202020204" pitchFamily="34" charset="0"/>
                <a:ea typeface="Calibri" panose="020F0502020204030204" pitchFamily="34" charset="0"/>
                <a:cs typeface="Times New Roman" panose="02020603050405020304" pitchFamily="18" charset="0"/>
              </a:rPr>
              <a:t>Ejercicio: En el árbol de la figura, especifica el orden (primer hijo, segundo…)  de cada vértice interno.</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1500" dirty="0"/>
          </a:p>
        </p:txBody>
      </p:sp>
      <p:sp>
        <p:nvSpPr>
          <p:cNvPr id="13" name="Rectangle 12">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descr="Arboles (Trees) Arboles Arboles binarios Recorridos de árboles ...">
            <a:extLst>
              <a:ext uri="{FF2B5EF4-FFF2-40B4-BE49-F238E27FC236}">
                <a16:creationId xmlns:a16="http://schemas.microsoft.com/office/drawing/2014/main" id="{3A2DC59A-EE33-4335-80E6-2927D6DE6B75}"/>
              </a:ext>
            </a:extLst>
          </p:cNvPr>
          <p:cNvPicPr/>
          <p:nvPr/>
        </p:nvPicPr>
        <p:blipFill rotWithShape="1">
          <a:blip r:embed="rId2">
            <a:extLst>
              <a:ext uri="{28A0092B-C50C-407E-A947-70E740481C1C}">
                <a14:useLocalDpi xmlns:a14="http://schemas.microsoft.com/office/drawing/2010/main" val="0"/>
              </a:ext>
            </a:extLst>
          </a:blip>
          <a:srcRect l="54327" t="35512" r="-6350" b="22155"/>
          <a:stretch/>
        </p:blipFill>
        <p:spPr bwMode="auto">
          <a:xfrm>
            <a:off x="5987738" y="1595168"/>
            <a:ext cx="5628018" cy="3434794"/>
          </a:xfrm>
          <a:prstGeom prst="rect">
            <a:avLst/>
          </a:prstGeom>
          <a:noFill/>
          <a:extLst>
            <a:ext uri="{53640926-AAD7-44D8-BBD7-CCE9431645EC}">
              <a14:shadowObscured xmlns:a14="http://schemas.microsoft.com/office/drawing/2010/main"/>
            </a:ext>
          </a:extLst>
        </p:spPr>
      </p:pic>
    </p:spTree>
    <p:extLst>
      <p:ext uri="{BB962C8B-B14F-4D97-AF65-F5344CB8AC3E}">
        <p14:creationId xmlns:p14="http://schemas.microsoft.com/office/powerpoint/2010/main" val="21019624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508AD11-6847-4D16-B5A2-7D342FBF38FC}"/>
              </a:ext>
            </a:extLst>
          </p:cNvPr>
          <p:cNvSpPr>
            <a:spLocks noGrp="1"/>
          </p:cNvSpPr>
          <p:nvPr>
            <p:ph type="title"/>
          </p:nvPr>
        </p:nvSpPr>
        <p:spPr>
          <a:xfrm>
            <a:off x="1043631" y="873940"/>
            <a:ext cx="5052369" cy="1035781"/>
          </a:xfrm>
        </p:spPr>
        <p:txBody>
          <a:bodyPr anchor="ctr">
            <a:normAutofit/>
          </a:bodyPr>
          <a:lstStyle/>
          <a:p>
            <a:r>
              <a:rPr lang="es-ES" sz="3600" dirty="0"/>
              <a:t>Ejemplos</a:t>
            </a:r>
          </a:p>
        </p:txBody>
      </p:sp>
      <p:sp>
        <p:nvSpPr>
          <p:cNvPr id="8" name="Content Placeholder 7">
            <a:extLst>
              <a:ext uri="{FF2B5EF4-FFF2-40B4-BE49-F238E27FC236}">
                <a16:creationId xmlns:a16="http://schemas.microsoft.com/office/drawing/2014/main" id="{F623168C-D26A-46C8-A304-3246BFA9F538}"/>
              </a:ext>
            </a:extLst>
          </p:cNvPr>
          <p:cNvSpPr>
            <a:spLocks noGrp="1"/>
          </p:cNvSpPr>
          <p:nvPr>
            <p:ph idx="1"/>
          </p:nvPr>
        </p:nvSpPr>
        <p:spPr>
          <a:xfrm>
            <a:off x="1045029" y="2524721"/>
            <a:ext cx="4991629" cy="3677123"/>
          </a:xfrm>
        </p:spPr>
        <p:txBody>
          <a:bodyPr anchor="ctr">
            <a:normAutofit/>
          </a:bodyPr>
          <a:lstStyle/>
          <a:p>
            <a:r>
              <a:rPr lang="en-US" sz="3600" dirty="0"/>
              <a:t>El árbol de la </a:t>
            </a:r>
            <a:r>
              <a:rPr lang="en-US" sz="3600" dirty="0" err="1"/>
              <a:t>izquierda</a:t>
            </a:r>
            <a:r>
              <a:rPr lang="en-US" sz="3600" dirty="0"/>
              <a:t> es </a:t>
            </a:r>
            <a:r>
              <a:rPr lang="en-US" sz="3600" dirty="0" err="1"/>
              <a:t>completamente</a:t>
            </a:r>
            <a:r>
              <a:rPr lang="en-US" sz="3600" dirty="0"/>
              <a:t> </a:t>
            </a:r>
            <a:r>
              <a:rPr lang="en-US" sz="3600" dirty="0" err="1"/>
              <a:t>binario</a:t>
            </a:r>
            <a:r>
              <a:rPr lang="en-US" sz="3600" dirty="0"/>
              <a:t> o </a:t>
            </a:r>
            <a:r>
              <a:rPr lang="en-US" sz="3600" dirty="0" err="1"/>
              <a:t>lleno</a:t>
            </a:r>
            <a:r>
              <a:rPr lang="en-US" sz="3600" dirty="0"/>
              <a:t>.</a:t>
            </a:r>
          </a:p>
          <a:p>
            <a:r>
              <a:rPr lang="en-US" sz="3600" dirty="0"/>
              <a:t>El árbol de la </a:t>
            </a:r>
            <a:r>
              <a:rPr lang="en-US" sz="3600" dirty="0" err="1"/>
              <a:t>derecha</a:t>
            </a:r>
            <a:r>
              <a:rPr lang="en-US" sz="3600" dirty="0"/>
              <a:t> no es </a:t>
            </a:r>
            <a:r>
              <a:rPr lang="en-US" sz="3600" dirty="0" err="1"/>
              <a:t>completamente</a:t>
            </a:r>
            <a:r>
              <a:rPr lang="en-US" sz="3600" dirty="0"/>
              <a:t> </a:t>
            </a:r>
            <a:r>
              <a:rPr lang="en-US" sz="3600" dirty="0" err="1"/>
              <a:t>binario</a:t>
            </a:r>
            <a:r>
              <a:rPr lang="en-US" sz="3600" dirty="0"/>
              <a:t> o </a:t>
            </a:r>
            <a:r>
              <a:rPr lang="en-US" sz="3600" dirty="0" err="1"/>
              <a:t>lleno</a:t>
            </a:r>
            <a:r>
              <a:rPr lang="en-US" sz="3600" dirty="0"/>
              <a:t>.</a:t>
            </a:r>
          </a:p>
          <a:p>
            <a:endParaRPr lang="en-US" sz="1800" dirty="0"/>
          </a:p>
        </p:txBody>
      </p:sp>
      <p:sp>
        <p:nvSpPr>
          <p:cNvPr id="20" name="Rectangle 19">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Marcador de contenido 3" descr="Estructura de datos - Árboles - Oscar Blancarte - Software ...">
            <a:extLst>
              <a:ext uri="{FF2B5EF4-FFF2-40B4-BE49-F238E27FC236}">
                <a16:creationId xmlns:a16="http://schemas.microsoft.com/office/drawing/2014/main" id="{8F411572-CB57-4EE8-A20E-8E7706ED2676}"/>
              </a:ext>
            </a:extLst>
          </p:cNvPr>
          <p:cNvPicPr>
            <a:picLocks/>
          </p:cNvPicPr>
          <p:nvPr/>
        </p:nvPicPr>
        <p:blipFill rotWithShape="1">
          <a:blip r:embed="rId2">
            <a:extLst>
              <a:ext uri="{28A0092B-C50C-407E-A947-70E740481C1C}">
                <a14:useLocalDpi xmlns:a14="http://schemas.microsoft.com/office/drawing/2010/main" val="0"/>
              </a:ext>
            </a:extLst>
          </a:blip>
          <a:srcRect t="15268"/>
          <a:stretch/>
        </p:blipFill>
        <p:spPr bwMode="auto">
          <a:xfrm>
            <a:off x="6930493" y="2572663"/>
            <a:ext cx="4223252" cy="1772958"/>
          </a:xfrm>
          <a:prstGeom prst="rect">
            <a:avLst/>
          </a:prstGeom>
          <a:noFill/>
          <a:extLst>
            <a:ext uri="{53640926-AAD7-44D8-BBD7-CCE9431645EC}">
              <a14:shadowObscured xmlns:a14="http://schemas.microsoft.com/office/drawing/2010/main"/>
            </a:ext>
          </a:extLst>
        </p:spPr>
      </p:pic>
      <p:cxnSp>
        <p:nvCxnSpPr>
          <p:cNvPr id="22" name="Straight Connector 21">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76227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440808A-380E-4446-8C2D-E7E4A1587CF8}"/>
              </a:ext>
            </a:extLst>
          </p:cNvPr>
          <p:cNvSpPr>
            <a:spLocks noGrp="1"/>
          </p:cNvSpPr>
          <p:nvPr>
            <p:ph type="title"/>
          </p:nvPr>
        </p:nvSpPr>
        <p:spPr>
          <a:xfrm>
            <a:off x="1043631" y="873940"/>
            <a:ext cx="5052369" cy="1035781"/>
          </a:xfrm>
        </p:spPr>
        <p:txBody>
          <a:bodyPr anchor="ctr">
            <a:normAutofit/>
          </a:bodyPr>
          <a:lstStyle/>
          <a:p>
            <a:r>
              <a:rPr lang="es-ES_tradnl" sz="3300" b="1">
                <a:effectLst/>
                <a:latin typeface="Arial" panose="020B0604020202020204" pitchFamily="34" charset="0"/>
                <a:ea typeface="Calibri" panose="020F0502020204030204" pitchFamily="34" charset="0"/>
                <a:cs typeface="Times New Roman" panose="02020603050405020304" pitchFamily="18" charset="0"/>
              </a:rPr>
              <a:t>Modelos con árboles</a:t>
            </a:r>
            <a:br>
              <a:rPr lang="es-ES" sz="3300">
                <a:effectLst/>
                <a:latin typeface="Calibri" panose="020F0502020204030204" pitchFamily="34" charset="0"/>
                <a:ea typeface="Calibri" panose="020F0502020204030204" pitchFamily="34" charset="0"/>
                <a:cs typeface="Times New Roman" panose="02020603050405020304" pitchFamily="18" charset="0"/>
              </a:rPr>
            </a:br>
            <a:endParaRPr lang="es-ES" sz="3300"/>
          </a:p>
        </p:txBody>
      </p:sp>
      <p:sp>
        <p:nvSpPr>
          <p:cNvPr id="3" name="Marcador de contenido 2">
            <a:extLst>
              <a:ext uri="{FF2B5EF4-FFF2-40B4-BE49-F238E27FC236}">
                <a16:creationId xmlns:a16="http://schemas.microsoft.com/office/drawing/2014/main" id="{DE7F560E-7108-43C2-808F-FBDBA3DE2366}"/>
              </a:ext>
            </a:extLst>
          </p:cNvPr>
          <p:cNvSpPr>
            <a:spLocks noGrp="1"/>
          </p:cNvSpPr>
          <p:nvPr>
            <p:ph idx="1"/>
          </p:nvPr>
        </p:nvSpPr>
        <p:spPr>
          <a:xfrm>
            <a:off x="1045029" y="2524721"/>
            <a:ext cx="4991629" cy="3677123"/>
          </a:xfrm>
        </p:spPr>
        <p:txBody>
          <a:bodyPr anchor="ctr">
            <a:normAutofit fontScale="70000" lnSpcReduction="20000"/>
          </a:bodyPr>
          <a:lstStyle/>
          <a:p>
            <a:r>
              <a:rPr lang="es-ES_tradnl" dirty="0">
                <a:effectLst/>
                <a:latin typeface="Arial" panose="020B0604020202020204" pitchFamily="34" charset="0"/>
                <a:ea typeface="Calibri" panose="020F0502020204030204" pitchFamily="34" charset="0"/>
                <a:cs typeface="Times New Roman" panose="02020603050405020304" pitchFamily="18" charset="0"/>
              </a:rPr>
              <a:t>Los árboles se usan para crear modelos en diferentes ramas de la ciencia: informática, química, geología, botánica, psicología…</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s-ES" dirty="0">
              <a:effectLst/>
              <a:latin typeface="Calibri" panose="020F0502020204030204" pitchFamily="34" charset="0"/>
              <a:ea typeface="Calibri" panose="020F0502020204030204" pitchFamily="34" charset="0"/>
              <a:cs typeface="Times New Roman" panose="02020603050405020304" pitchFamily="18" charset="0"/>
            </a:endParaRPr>
          </a:p>
          <a:p>
            <a:r>
              <a:rPr lang="es-ES_tradnl" dirty="0">
                <a:effectLst/>
                <a:latin typeface="Arial" panose="020B0604020202020204" pitchFamily="34" charset="0"/>
                <a:ea typeface="Calibri" panose="020F0502020204030204" pitchFamily="34" charset="0"/>
                <a:cs typeface="Times New Roman" panose="02020603050405020304" pitchFamily="18" charset="0"/>
              </a:rPr>
              <a:t>Un ejemplo: Hidrocarbonos saturados. Los grafos se pueden utilizar para representar moléculas. Los átomos de Carbono son representados por vértices (de grado 4). Cada Hidrógeno es representado por un vértice de grado 1. Hay 3n+2 vértices en un grafo que representa un compuesto de la forma CnHn+2.</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1700" dirty="0"/>
          </a:p>
        </p:txBody>
      </p:sp>
      <p:sp>
        <p:nvSpPr>
          <p:cNvPr id="18" name="Rectangle 17">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descr="DEFINICIÓN DE BUTANO - QUE ES SEGUN LA RAE?">
            <a:extLst>
              <a:ext uri="{FF2B5EF4-FFF2-40B4-BE49-F238E27FC236}">
                <a16:creationId xmlns:a16="http://schemas.microsoft.com/office/drawing/2014/main" id="{F0C44BF4-D5B3-4C64-AE50-5B4C912151DE}"/>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6930493" y="2441376"/>
            <a:ext cx="4223252" cy="2035531"/>
          </a:xfrm>
          <a:prstGeom prst="rect">
            <a:avLst/>
          </a:prstGeom>
          <a:noFill/>
        </p:spPr>
      </p:pic>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1451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72ACAE-4880-4C00-BBF6-E07C9430D3B0}"/>
              </a:ext>
            </a:extLst>
          </p:cNvPr>
          <p:cNvSpPr>
            <a:spLocks noGrp="1"/>
          </p:cNvSpPr>
          <p:nvPr>
            <p:ph type="title"/>
          </p:nvPr>
        </p:nvSpPr>
        <p:spPr/>
        <p:txBody>
          <a:bodyPr/>
          <a:lstStyle/>
          <a:p>
            <a:r>
              <a:rPr lang="es-ES_tradnl" dirty="0">
                <a:effectLst/>
                <a:latin typeface="Arial" panose="020B0604020202020204" pitchFamily="34" charset="0"/>
                <a:ea typeface="Calibri" panose="020F0502020204030204" pitchFamily="34" charset="0"/>
                <a:cs typeface="Times New Roman" panose="02020603050405020304" pitchFamily="18" charset="0"/>
              </a:rPr>
              <a:t>Hidrocarbonos saturados</a:t>
            </a:r>
            <a:endParaRPr lang="es-ES" dirty="0"/>
          </a:p>
        </p:txBody>
      </p:sp>
      <p:sp>
        <p:nvSpPr>
          <p:cNvPr id="3" name="Marcador de contenido 2">
            <a:extLst>
              <a:ext uri="{FF2B5EF4-FFF2-40B4-BE49-F238E27FC236}">
                <a16:creationId xmlns:a16="http://schemas.microsoft.com/office/drawing/2014/main" id="{282A5971-D979-49ED-BDE1-E76C65A594FE}"/>
              </a:ext>
            </a:extLst>
          </p:cNvPr>
          <p:cNvSpPr>
            <a:spLocks noGrp="1"/>
          </p:cNvSpPr>
          <p:nvPr>
            <p:ph idx="1"/>
          </p:nvPr>
        </p:nvSpPr>
        <p:spPr/>
        <p:txBody>
          <a:bodyPr/>
          <a:lstStyle/>
          <a:p>
            <a:r>
              <a:rPr lang="es-ES_tradnl" sz="1800" dirty="0">
                <a:effectLst/>
                <a:latin typeface="Arial" panose="020B0604020202020204" pitchFamily="34" charset="0"/>
                <a:ea typeface="Calibri" panose="020F0502020204030204" pitchFamily="34" charset="0"/>
                <a:cs typeface="Times New Roman" panose="02020603050405020304" pitchFamily="18" charset="0"/>
              </a:rPr>
              <a:t>El número de aristas en dicho grafo es la mitad de la suma de los grados de los vértices. Por lo tanto, hay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r>
              <a:rPr lang="es-ES_tradnl" sz="1800" dirty="0">
                <a:effectLst/>
                <a:latin typeface="Arial" panose="020B0604020202020204" pitchFamily="34" charset="0"/>
                <a:ea typeface="Calibri" panose="020F0502020204030204" pitchFamily="34" charset="0"/>
                <a:cs typeface="Times New Roman" panose="02020603050405020304" pitchFamily="18" charset="0"/>
              </a:rPr>
              <a:t>4n+2n+2/2=3n+1 aristas en dicho grafo.</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r>
              <a:rPr lang="es-ES_tradnl" sz="1800" dirty="0">
                <a:effectLst/>
                <a:latin typeface="Arial" panose="020B0604020202020204" pitchFamily="34" charset="0"/>
                <a:ea typeface="Calibri" panose="020F0502020204030204" pitchFamily="34" charset="0"/>
                <a:cs typeface="Times New Roman" panose="02020603050405020304" pitchFamily="18" charset="0"/>
              </a:rPr>
              <a:t>Puesto que el grafo es conexo y el número de aristas es el número de vértices menos 1, debe ser un árbol.  Veamos por qué:</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r>
              <a:rPr lang="es-ES_tradnl" sz="1800" dirty="0">
                <a:effectLst/>
                <a:latin typeface="Arial" panose="020B0604020202020204" pitchFamily="34" charset="0"/>
                <a:ea typeface="Calibri" panose="020F0502020204030204" pitchFamily="34" charset="0"/>
                <a:cs typeface="Times New Roman" panose="02020603050405020304" pitchFamily="18" charset="0"/>
              </a:rPr>
              <a:t>  Sea G un grafo simple con n vértices. G es un árbol si y sólo si G es conexo y tiene n-1 aristas.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r>
              <a:rPr lang="es-ES_tradnl" sz="1800" dirty="0">
                <a:effectLst/>
                <a:latin typeface="Arial" panose="020B0604020202020204" pitchFamily="34" charset="0"/>
                <a:ea typeface="Calibri" panose="020F0502020204030204" pitchFamily="34" charset="0"/>
                <a:cs typeface="Times New Roman" panose="02020603050405020304" pitchFamily="18" charset="0"/>
              </a:rPr>
              <a:t>G es un árbol si y sólo si G no tiene ciclos y tiene n-1 aristas.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r>
              <a:rPr lang="es-ES_tradnl" sz="1800" dirty="0">
                <a:effectLst/>
                <a:latin typeface="Arial" panose="020B0604020202020204" pitchFamily="34" charset="0"/>
                <a:ea typeface="Calibri" panose="020F0502020204030204" pitchFamily="34" charset="0"/>
                <a:cs typeface="Times New Roman" panose="02020603050405020304" pitchFamily="18" charset="0"/>
              </a:rPr>
              <a:t>Los árboles no isomorfos con n vértices de grado 4 y 2n+2 vértices de grado 1 representan los diferentes isómeros de CnHn+2. Por ejemplo, si n=4, hay exactamente dos árboles no isomorfos de este tipo. Por ello, hay exactamente dos isómeros diferentes de C4H10:</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Tree>
    <p:extLst>
      <p:ext uri="{BB962C8B-B14F-4D97-AF65-F5344CB8AC3E}">
        <p14:creationId xmlns:p14="http://schemas.microsoft.com/office/powerpoint/2010/main" val="17675011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ítulo 1">
                <a:extLst>
                  <a:ext uri="{FF2B5EF4-FFF2-40B4-BE49-F238E27FC236}">
                    <a16:creationId xmlns:a16="http://schemas.microsoft.com/office/drawing/2014/main" id="{130603EC-9EDE-46F5-BBC4-33432E4B8426}"/>
                  </a:ext>
                </a:extLst>
              </p:cNvPr>
              <p:cNvSpPr>
                <a:spLocks noGrp="1"/>
              </p:cNvSpPr>
              <p:nvPr>
                <p:ph type="title"/>
              </p:nvPr>
            </p:nvSpPr>
            <p:spPr>
              <a:xfrm>
                <a:off x="793662" y="386930"/>
                <a:ext cx="10066122" cy="1298448"/>
              </a:xfrm>
            </p:spPr>
            <p:txBody>
              <a:bodyPr anchor="b">
                <a:normAutofit fontScale="90000"/>
              </a:bodyPr>
              <a:lstStyle/>
              <a:p>
                <a:br>
                  <a:rPr lang="es-ES" sz="4800" dirty="0">
                    <a:effectLst/>
                    <a:latin typeface="Calibri" panose="020F0502020204030204" pitchFamily="34" charset="0"/>
                    <a:ea typeface="Calibri" panose="020F0502020204030204" pitchFamily="34" charset="0"/>
                    <a:cs typeface="Times New Roman" panose="02020603050405020304" pitchFamily="18" charset="0"/>
                  </a:rPr>
                </a:br>
                <a:br>
                  <a:rPr lang="es-ES" sz="4800" dirty="0">
                    <a:effectLst/>
                    <a:latin typeface="Calibri" panose="020F0502020204030204" pitchFamily="34" charset="0"/>
                    <a:ea typeface="Calibri" panose="020F0502020204030204" pitchFamily="34" charset="0"/>
                    <a:cs typeface="Times New Roman" panose="02020603050405020304" pitchFamily="18" charset="0"/>
                  </a:rPr>
                </a:br>
                <a:br>
                  <a:rPr lang="es-ES" sz="4800" dirty="0">
                    <a:effectLst/>
                    <a:latin typeface="Calibri" panose="020F0502020204030204" pitchFamily="34" charset="0"/>
                    <a:ea typeface="Calibri" panose="020F0502020204030204" pitchFamily="34" charset="0"/>
                    <a:cs typeface="Times New Roman" panose="02020603050405020304" pitchFamily="18" charset="0"/>
                  </a:rPr>
                </a:br>
                <a:br>
                  <a:rPr lang="es-ES" sz="4800" dirty="0">
                    <a:effectLst/>
                    <a:latin typeface="Calibri" panose="020F0502020204030204" pitchFamily="34" charset="0"/>
                    <a:ea typeface="Calibri" panose="020F0502020204030204" pitchFamily="34" charset="0"/>
                    <a:cs typeface="Times New Roman" panose="02020603050405020304" pitchFamily="18" charset="0"/>
                  </a:rPr>
                </a:br>
                <a:r>
                  <a:rPr lang="es-ES_tradnl" sz="4800" dirty="0">
                    <a:latin typeface="Arial" panose="020B0604020202020204" pitchFamily="34" charset="0"/>
                    <a:ea typeface="Calibri" panose="020F0502020204030204" pitchFamily="34" charset="0"/>
                    <a:cs typeface="Times New Roman" panose="02020603050405020304" pitchFamily="18" charset="0"/>
                  </a:rPr>
                  <a:t>H</a:t>
                </a:r>
                <a:r>
                  <a:rPr lang="es-ES_tradnl" sz="4800" dirty="0">
                    <a:effectLst/>
                    <a:latin typeface="Arial" panose="020B0604020202020204" pitchFamily="34" charset="0"/>
                    <a:ea typeface="Calibri" panose="020F0502020204030204" pitchFamily="34" charset="0"/>
                    <a:cs typeface="Times New Roman" panose="02020603050405020304" pitchFamily="18" charset="0"/>
                  </a:rPr>
                  <a:t>ay exactamente dos isómeros diferentes de </a:t>
                </a:r>
                <a14:m>
                  <m:oMath xmlns:m="http://schemas.openxmlformats.org/officeDocument/2006/math">
                    <m:sSub>
                      <m:sSubPr>
                        <m:ctrlPr>
                          <a:rPr lang="es-ES_tradnl" sz="4800" i="1" smtClean="0">
                            <a:solidFill>
                              <a:srgbClr val="836967"/>
                            </a:solidFill>
                            <a:effectLst/>
                            <a:latin typeface="Cambria Math" panose="02040503050406030204" pitchFamily="18" charset="0"/>
                          </a:rPr>
                        </m:ctrlPr>
                      </m:sSubPr>
                      <m:e>
                        <m:r>
                          <a:rPr lang="es-ES_tradnl" sz="4800" i="1" smtClean="0">
                            <a:effectLst/>
                            <a:latin typeface="Cambria Math" panose="02040503050406030204" pitchFamily="18" charset="0"/>
                          </a:rPr>
                          <m:t>𝐶</m:t>
                        </m:r>
                      </m:e>
                      <m:sub>
                        <m:r>
                          <a:rPr lang="es-ES_tradnl" sz="4800" i="0" smtClean="0">
                            <a:effectLst/>
                            <a:latin typeface="Cambria Math" panose="02040503050406030204" pitchFamily="18" charset="0"/>
                          </a:rPr>
                          <m:t>4</m:t>
                        </m:r>
                      </m:sub>
                    </m:sSub>
                    <m:sSub>
                      <m:sSubPr>
                        <m:ctrlPr>
                          <a:rPr lang="es-ES_tradnl" sz="4800" i="1" smtClean="0">
                            <a:solidFill>
                              <a:srgbClr val="836967"/>
                            </a:solidFill>
                            <a:effectLst/>
                            <a:latin typeface="Cambria Math" panose="02040503050406030204" pitchFamily="18" charset="0"/>
                          </a:rPr>
                        </m:ctrlPr>
                      </m:sSubPr>
                      <m:e>
                        <m:r>
                          <a:rPr lang="es-ES_tradnl" sz="4800" i="1" smtClean="0">
                            <a:effectLst/>
                            <a:latin typeface="Cambria Math" panose="02040503050406030204" pitchFamily="18" charset="0"/>
                          </a:rPr>
                          <m:t>𝐻</m:t>
                        </m:r>
                      </m:e>
                      <m:sub>
                        <m:r>
                          <a:rPr lang="es-ES_tradnl" sz="4800" i="0" smtClean="0">
                            <a:effectLst/>
                            <a:latin typeface="Cambria Math" panose="02040503050406030204" pitchFamily="18" charset="0"/>
                          </a:rPr>
                          <m:t>10</m:t>
                        </m:r>
                      </m:sub>
                    </m:sSub>
                  </m:oMath>
                </a14:m>
                <a:r>
                  <a:rPr lang="es-ES_tradnl" sz="4800" dirty="0">
                    <a:effectLst/>
                    <a:latin typeface="Arial" panose="020B0604020202020204" pitchFamily="34" charset="0"/>
                    <a:ea typeface="Calibri" panose="020F0502020204030204" pitchFamily="34" charset="0"/>
                    <a:cs typeface="Times New Roman" panose="02020603050405020304" pitchFamily="18" charset="0"/>
                  </a:rPr>
                  <a:t>:</a:t>
                </a:r>
                <a:endParaRPr lang="es-ES" sz="4800" dirty="0"/>
              </a:p>
            </p:txBody>
          </p:sp>
        </mc:Choice>
        <mc:Fallback xmlns="">
          <p:sp>
            <p:nvSpPr>
              <p:cNvPr id="2" name="Título 1">
                <a:extLst>
                  <a:ext uri="{FF2B5EF4-FFF2-40B4-BE49-F238E27FC236}">
                    <a16:creationId xmlns:a16="http://schemas.microsoft.com/office/drawing/2014/main" id="{130603EC-9EDE-46F5-BBC4-33432E4B8426}"/>
                  </a:ext>
                </a:extLst>
              </p:cNvPr>
              <p:cNvSpPr>
                <a:spLocks noGrp="1" noRot="1" noChangeAspect="1" noMove="1" noResize="1" noEditPoints="1" noAdjustHandles="1" noChangeArrowheads="1" noChangeShapeType="1" noTextEdit="1"/>
              </p:cNvSpPr>
              <p:nvPr>
                <p:ph type="title"/>
              </p:nvPr>
            </p:nvSpPr>
            <p:spPr>
              <a:xfrm>
                <a:off x="793662" y="386930"/>
                <a:ext cx="10066122" cy="1298448"/>
              </a:xfrm>
              <a:blipFill>
                <a:blip r:embed="rId2"/>
                <a:stretch>
                  <a:fillRect l="-2362" t="-12207" b="-21596"/>
                </a:stretch>
              </a:blipFill>
            </p:spPr>
            <p:txBody>
              <a:bodyPr/>
              <a:lstStyle/>
              <a:p>
                <a:r>
                  <a:rPr lang="es-ES">
                    <a:noFill/>
                  </a:rPr>
                  <a:t> </a:t>
                </a:r>
              </a:p>
            </p:txBody>
          </p:sp>
        </mc:Fallback>
      </mc:AlternateContent>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descr="C:\Users\Elvira\AppData\Local\Microsoft\Windows\INetCache\Content.MSO\42B825E8.tmp">
            <a:extLst>
              <a:ext uri="{FF2B5EF4-FFF2-40B4-BE49-F238E27FC236}">
                <a16:creationId xmlns:a16="http://schemas.microsoft.com/office/drawing/2014/main" id="{8EBBD71D-7DB1-4793-BFBE-C5D44B91EEF7}"/>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5911532" y="2948269"/>
            <a:ext cx="5150277" cy="2786215"/>
          </a:xfrm>
          <a:prstGeom prst="rect">
            <a:avLst/>
          </a:prstGeom>
          <a:noFill/>
        </p:spPr>
      </p:pic>
      <p:sp>
        <p:nvSpPr>
          <p:cNvPr id="15" name="Rectangle 1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Marcador de contenido 9" descr="DEFINICIÓN DE BUTANO - QUE ES SEGUN LA RAE?">
            <a:extLst>
              <a:ext uri="{FF2B5EF4-FFF2-40B4-BE49-F238E27FC236}">
                <a16:creationId xmlns:a16="http://schemas.microsoft.com/office/drawing/2014/main" id="{1B707E77-9F5A-4227-B5D3-CB2CB753234A}"/>
              </a:ext>
            </a:extLst>
          </p:cNvPr>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944562" y="3399631"/>
            <a:ext cx="4229100" cy="2038350"/>
          </a:xfrm>
          <a:prstGeom prst="rect">
            <a:avLst/>
          </a:prstGeom>
          <a:noFill/>
          <a:ln>
            <a:noFill/>
          </a:ln>
        </p:spPr>
      </p:pic>
    </p:spTree>
    <p:extLst>
      <p:ext uri="{BB962C8B-B14F-4D97-AF65-F5344CB8AC3E}">
        <p14:creationId xmlns:p14="http://schemas.microsoft.com/office/powerpoint/2010/main" val="26625344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C15E9F3-8F76-4342-8DB3-F13E15118D0C}"/>
              </a:ext>
            </a:extLst>
          </p:cNvPr>
          <p:cNvSpPr>
            <a:spLocks noGrp="1"/>
          </p:cNvSpPr>
          <p:nvPr>
            <p:ph type="title"/>
          </p:nvPr>
        </p:nvSpPr>
        <p:spPr>
          <a:xfrm>
            <a:off x="808638" y="386930"/>
            <a:ext cx="9236700" cy="1188950"/>
          </a:xfrm>
        </p:spPr>
        <p:txBody>
          <a:bodyPr anchor="b">
            <a:normAutofit/>
          </a:bodyPr>
          <a:lstStyle/>
          <a:p>
            <a:r>
              <a:rPr lang="es-ES_tradnl" sz="4200" b="1">
                <a:effectLst/>
                <a:latin typeface="Arial" panose="020B0604020202020204" pitchFamily="34" charset="0"/>
                <a:ea typeface="Calibri" panose="020F0502020204030204" pitchFamily="34" charset="0"/>
              </a:rPr>
              <a:t>PROPIEDADES DE LOS ÁRBOLES</a:t>
            </a:r>
            <a:endParaRPr lang="es-ES" sz="420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3" name="Marcador de contenido 2">
                <a:extLst>
                  <a:ext uri="{FF2B5EF4-FFF2-40B4-BE49-F238E27FC236}">
                    <a16:creationId xmlns:a16="http://schemas.microsoft.com/office/drawing/2014/main" id="{0C63BC7B-4176-4293-865F-77565198A93A}"/>
                  </a:ext>
                </a:extLst>
              </p:cNvPr>
              <p:cNvSpPr>
                <a:spLocks noGrp="1"/>
              </p:cNvSpPr>
              <p:nvPr>
                <p:ph idx="1"/>
              </p:nvPr>
            </p:nvSpPr>
            <p:spPr>
              <a:xfrm>
                <a:off x="793660" y="2599509"/>
                <a:ext cx="10143668" cy="3435531"/>
              </a:xfrm>
            </p:spPr>
            <p:txBody>
              <a:bodyPr anchor="ctr">
                <a:normAutofit/>
              </a:bodyPr>
              <a:lstStyle/>
              <a:p>
                <a:r>
                  <a:rPr lang="es-ES_tradnl" sz="1900" b="1" dirty="0">
                    <a:effectLst/>
                    <a:latin typeface="Arial" panose="020B0604020202020204" pitchFamily="34" charset="0"/>
                    <a:ea typeface="Calibri" panose="020F0502020204030204" pitchFamily="34" charset="0"/>
                    <a:cs typeface="Times New Roman" panose="02020603050405020304" pitchFamily="18" charset="0"/>
                  </a:rPr>
                  <a:t>Prop. 1. </a:t>
                </a:r>
                <a:r>
                  <a:rPr lang="es-ES_tradnl" sz="1900" i="1" dirty="0">
                    <a:effectLst/>
                    <a:latin typeface="Arial" panose="020B0604020202020204" pitchFamily="34" charset="0"/>
                    <a:ea typeface="Calibri" panose="020F0502020204030204" pitchFamily="34" charset="0"/>
                    <a:cs typeface="Times New Roman" panose="02020603050405020304" pitchFamily="18" charset="0"/>
                  </a:rPr>
                  <a:t>Un árbol con n vértices tiene n-1 aristas</a:t>
                </a:r>
                <a:r>
                  <a:rPr lang="es-ES_tradnl" sz="1900" b="1" dirty="0">
                    <a:effectLst/>
                    <a:latin typeface="Arial" panose="020B0604020202020204" pitchFamily="34" charset="0"/>
                    <a:ea typeface="Calibri" panose="020F0502020204030204" pitchFamily="34" charset="0"/>
                    <a:cs typeface="Times New Roman" panose="02020603050405020304" pitchFamily="18" charset="0"/>
                  </a:rPr>
                  <a:t>.</a:t>
                </a:r>
                <a:endParaRPr lang="es-ES" sz="1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s-ES_tradnl" sz="1900" b="1" dirty="0">
                    <a:effectLst/>
                    <a:latin typeface="Arial" panose="020B0604020202020204" pitchFamily="34" charset="0"/>
                    <a:ea typeface="Calibri" panose="020F0502020204030204" pitchFamily="34" charset="0"/>
                    <a:cs typeface="Times New Roman" panose="02020603050405020304" pitchFamily="18" charset="0"/>
                  </a:rPr>
                  <a:t> </a:t>
                </a:r>
                <a:endParaRPr lang="es-ES" sz="1900" dirty="0">
                  <a:effectLst/>
                  <a:latin typeface="Calibri" panose="020F0502020204030204" pitchFamily="34" charset="0"/>
                  <a:ea typeface="Calibri" panose="020F0502020204030204" pitchFamily="34" charset="0"/>
                  <a:cs typeface="Times New Roman" panose="02020603050405020304" pitchFamily="18" charset="0"/>
                </a:endParaRPr>
              </a:p>
              <a:p>
                <a:r>
                  <a:rPr lang="es-ES_tradnl" sz="1900" b="1" dirty="0" err="1">
                    <a:effectLst/>
                    <a:latin typeface="Arial" panose="020B0604020202020204" pitchFamily="34" charset="0"/>
                    <a:ea typeface="Calibri" panose="020F0502020204030204" pitchFamily="34" charset="0"/>
                    <a:cs typeface="Times New Roman" panose="02020603050405020304" pitchFamily="18" charset="0"/>
                  </a:rPr>
                  <a:t>Prop</a:t>
                </a:r>
                <a:r>
                  <a:rPr lang="es-ES_tradnl" sz="1900" b="1" dirty="0">
                    <a:effectLst/>
                    <a:latin typeface="Arial" panose="020B0604020202020204" pitchFamily="34" charset="0"/>
                    <a:ea typeface="Calibri" panose="020F0502020204030204" pitchFamily="34" charset="0"/>
                    <a:cs typeface="Times New Roman" panose="02020603050405020304" pitchFamily="18" charset="0"/>
                  </a:rPr>
                  <a:t>. 2. </a:t>
                </a:r>
                <a:r>
                  <a:rPr lang="es-ES_tradnl" sz="1900" i="1" dirty="0">
                    <a:effectLst/>
                    <a:latin typeface="Arial" panose="020B0604020202020204" pitchFamily="34" charset="0"/>
                    <a:ea typeface="Calibri" panose="020F0502020204030204" pitchFamily="34" charset="0"/>
                    <a:cs typeface="Times New Roman" panose="02020603050405020304" pitchFamily="18" charset="0"/>
                  </a:rPr>
                  <a:t>Un árbol completamente m-ario con n vértices internos, tiene n = </a:t>
                </a:r>
                <a14:m>
                  <m:oMath xmlns:m="http://schemas.openxmlformats.org/officeDocument/2006/math">
                    <m:sSub>
                      <m:sSubPr>
                        <m:ctrlPr>
                          <a:rPr lang="es-ES" sz="1900" i="1">
                            <a:effectLst/>
                            <a:latin typeface="Cambria Math" panose="02040503050406030204" pitchFamily="18" charset="0"/>
                            <a:ea typeface="Calibri" panose="020F0502020204030204" pitchFamily="34" charset="0"/>
                            <a:cs typeface="Arial" panose="020B0604020202020204" pitchFamily="34" charset="0"/>
                          </a:rPr>
                        </m:ctrlPr>
                      </m:sSubPr>
                      <m:e>
                        <m:r>
                          <a:rPr lang="es-ES_tradnl" sz="1900" i="1">
                            <a:effectLst/>
                            <a:latin typeface="Cambria Math" panose="02040503050406030204" pitchFamily="18" charset="0"/>
                            <a:ea typeface="Calibri" panose="020F0502020204030204" pitchFamily="34" charset="0"/>
                            <a:cs typeface="Arial" panose="020B0604020202020204" pitchFamily="34" charset="0"/>
                          </a:rPr>
                          <m:t>𝑚</m:t>
                        </m:r>
                      </m:e>
                      <m:sub>
                        <m:r>
                          <a:rPr lang="es-ES_tradnl" sz="1900" i="1">
                            <a:effectLst/>
                            <a:latin typeface="Cambria Math" panose="02040503050406030204" pitchFamily="18" charset="0"/>
                            <a:ea typeface="Calibri" panose="020F0502020204030204" pitchFamily="34" charset="0"/>
                            <a:cs typeface="Arial" panose="020B0604020202020204" pitchFamily="34" charset="0"/>
                          </a:rPr>
                          <m:t>𝑖</m:t>
                        </m:r>
                      </m:sub>
                    </m:sSub>
                  </m:oMath>
                </a14:m>
                <a:r>
                  <a:rPr lang="es-ES_tradnl" sz="1900" i="1" dirty="0">
                    <a:effectLst/>
                    <a:latin typeface="Arial" panose="020B0604020202020204" pitchFamily="34" charset="0"/>
                    <a:ea typeface="Calibri" panose="020F0502020204030204" pitchFamily="34" charset="0"/>
                    <a:cs typeface="Times New Roman" panose="02020603050405020304" pitchFamily="18" charset="0"/>
                  </a:rPr>
                  <a:t>+1 vértices.</a:t>
                </a:r>
                <a:endParaRPr lang="es-ES" sz="1900" dirty="0">
                  <a:effectLst/>
                  <a:latin typeface="Calibri" panose="020F0502020204030204" pitchFamily="34" charset="0"/>
                  <a:ea typeface="Calibri" panose="020F0502020204030204" pitchFamily="34" charset="0"/>
                  <a:cs typeface="Times New Roman" panose="02020603050405020304" pitchFamily="18" charset="0"/>
                </a:endParaRPr>
              </a:p>
              <a:p>
                <a:r>
                  <a:rPr lang="es-ES_tradnl" sz="1900" i="1" dirty="0" err="1">
                    <a:effectLst/>
                    <a:latin typeface="Arial" panose="020B0604020202020204" pitchFamily="34" charset="0"/>
                    <a:ea typeface="Calibri" panose="020F0502020204030204" pitchFamily="34" charset="0"/>
                    <a:cs typeface="Times New Roman" panose="02020603050405020304" pitchFamily="18" charset="0"/>
                  </a:rPr>
                  <a:t>Dem</a:t>
                </a:r>
                <a:r>
                  <a:rPr lang="es-ES_tradnl" sz="1900" i="1" dirty="0">
                    <a:effectLst/>
                    <a:latin typeface="Arial" panose="020B0604020202020204" pitchFamily="34" charset="0"/>
                    <a:ea typeface="Calibri" panose="020F0502020204030204" pitchFamily="34" charset="0"/>
                    <a:cs typeface="Times New Roman" panose="02020603050405020304" pitchFamily="18" charset="0"/>
                  </a:rPr>
                  <a:t> de 2: </a:t>
                </a:r>
                <a:r>
                  <a:rPr lang="es-ES_tradnl" sz="1900" dirty="0">
                    <a:effectLst/>
                    <a:latin typeface="Arial" panose="020B0604020202020204" pitchFamily="34" charset="0"/>
                    <a:ea typeface="Calibri" panose="020F0502020204030204" pitchFamily="34" charset="0"/>
                    <a:cs typeface="Times New Roman" panose="02020603050405020304" pitchFamily="18" charset="0"/>
                  </a:rPr>
                  <a:t>Cada vértice, excepto la raíz, es el hijo de un vértice interno. Puesto que cada uno de los </a:t>
                </a:r>
                <a:r>
                  <a:rPr lang="es-ES_tradnl" sz="1900" i="1" dirty="0">
                    <a:effectLst/>
                    <a:latin typeface="Arial" panose="020B0604020202020204" pitchFamily="34" charset="0"/>
                    <a:ea typeface="Calibri" panose="020F0502020204030204" pitchFamily="34" charset="0"/>
                    <a:cs typeface="Times New Roman" panose="02020603050405020304" pitchFamily="18" charset="0"/>
                  </a:rPr>
                  <a:t>i </a:t>
                </a:r>
                <a:r>
                  <a:rPr lang="es-ES_tradnl" sz="1900" dirty="0">
                    <a:effectLst/>
                    <a:latin typeface="Arial" panose="020B0604020202020204" pitchFamily="34" charset="0"/>
                    <a:ea typeface="Calibri" panose="020F0502020204030204" pitchFamily="34" charset="0"/>
                    <a:cs typeface="Times New Roman" panose="02020603050405020304" pitchFamily="18" charset="0"/>
                  </a:rPr>
                  <a:t>vértices internos tiene m hijos, hay </a:t>
                </a:r>
                <a:r>
                  <a:rPr lang="es-ES_tradnl" sz="1900" i="1"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s-ES_tradnl" sz="1900" i="1" smtClean="0">
                        <a:effectLst/>
                        <a:latin typeface="Cambria Math" panose="02040503050406030204" pitchFamily="18" charset="0"/>
                      </a:rPr>
                      <m:t>𝑚</m:t>
                    </m:r>
                    <m:r>
                      <a:rPr lang="es-ES_tradnl" sz="1900" i="0" smtClean="0">
                        <a:effectLst/>
                        <a:latin typeface="Cambria Math" panose="02040503050406030204" pitchFamily="18" charset="0"/>
                      </a:rPr>
                      <m:t>⋅ⅈ</m:t>
                    </m:r>
                    <m:r>
                      <a:rPr lang="es-ES" sz="1900" b="0" i="0" smtClean="0">
                        <a:effectLst/>
                        <a:latin typeface="Cambria Math" panose="02040503050406030204" pitchFamily="18" charset="0"/>
                      </a:rPr>
                      <m:t> </m:t>
                    </m:r>
                  </m:oMath>
                </a14:m>
                <a:r>
                  <a:rPr lang="es-ES_tradnl" sz="1900" dirty="0">
                    <a:effectLst/>
                    <a:latin typeface="Arial" panose="020B0604020202020204" pitchFamily="34" charset="0"/>
                    <a:ea typeface="Calibri" panose="020F0502020204030204" pitchFamily="34" charset="0"/>
                    <a:cs typeface="Times New Roman" panose="02020603050405020304" pitchFamily="18" charset="0"/>
                  </a:rPr>
                  <a:t>vértices en el árbol diferentes de la raíz. Por tanto, sumando la raíz, el árbol contiene </a:t>
                </a:r>
                <a:r>
                  <a:rPr lang="es-ES_tradnl" sz="1900" i="1" dirty="0">
                    <a:effectLst/>
                    <a:latin typeface="Arial" panose="020B0604020202020204" pitchFamily="34" charset="0"/>
                    <a:ea typeface="Calibri" panose="020F0502020204030204" pitchFamily="34" charset="0"/>
                    <a:cs typeface="Times New Roman" panose="02020603050405020304" pitchFamily="18" charset="0"/>
                  </a:rPr>
                  <a:t>n=</a:t>
                </a:r>
                <a:r>
                  <a:rPr lang="es-ES_tradnl" sz="1900" dirty="0"/>
                  <a:t> </a:t>
                </a:r>
                <a14:m>
                  <m:oMath xmlns:m="http://schemas.openxmlformats.org/officeDocument/2006/math">
                    <m:r>
                      <a:rPr lang="es-ES_tradnl" sz="1900" i="1">
                        <a:latin typeface="Cambria Math" panose="02040503050406030204" pitchFamily="18" charset="0"/>
                      </a:rPr>
                      <m:t>𝑚</m:t>
                    </m:r>
                    <m:r>
                      <a:rPr lang="es-ES_tradnl" sz="1900">
                        <a:latin typeface="Cambria Math" panose="02040503050406030204" pitchFamily="18" charset="0"/>
                      </a:rPr>
                      <m:t>⋅ⅈ</m:t>
                    </m:r>
                    <m:r>
                      <a:rPr lang="es-ES" sz="1900">
                        <a:latin typeface="Cambria Math" panose="02040503050406030204" pitchFamily="18" charset="0"/>
                      </a:rPr>
                      <m:t> </m:t>
                    </m:r>
                  </m:oMath>
                </a14:m>
                <a:r>
                  <a:rPr lang="es-ES_tradnl" sz="1900" i="1" dirty="0">
                    <a:effectLst/>
                    <a:latin typeface="Arial" panose="020B0604020202020204" pitchFamily="34" charset="0"/>
                    <a:ea typeface="Calibri" panose="020F0502020204030204" pitchFamily="34" charset="0"/>
                    <a:cs typeface="Times New Roman" panose="02020603050405020304" pitchFamily="18" charset="0"/>
                  </a:rPr>
                  <a:t>+1 vértices.</a:t>
                </a:r>
                <a:endParaRPr lang="es-ES" sz="1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s-ES" sz="1900" dirty="0">
                  <a:effectLst/>
                  <a:latin typeface="Calibri" panose="020F0502020204030204" pitchFamily="34" charset="0"/>
                  <a:ea typeface="Calibri" panose="020F0502020204030204" pitchFamily="34" charset="0"/>
                  <a:cs typeface="Times New Roman" panose="02020603050405020304" pitchFamily="18" charset="0"/>
                </a:endParaRPr>
              </a:p>
              <a:p>
                <a:r>
                  <a:rPr lang="es-ES_tradnl" sz="1900" dirty="0">
                    <a:effectLst/>
                    <a:latin typeface="Arial" panose="020B0604020202020204" pitchFamily="34" charset="0"/>
                    <a:ea typeface="Calibri" panose="020F0502020204030204" pitchFamily="34" charset="0"/>
                  </a:rPr>
                  <a:t>Sea T un árbol completamente m-ario. Sea </a:t>
                </a:r>
                <a:r>
                  <a:rPr lang="es-ES_tradnl" sz="1900" i="1" dirty="0">
                    <a:effectLst/>
                    <a:latin typeface="Arial" panose="020B0604020202020204" pitchFamily="34" charset="0"/>
                    <a:ea typeface="Calibri" panose="020F0502020204030204" pitchFamily="34" charset="0"/>
                  </a:rPr>
                  <a:t>i</a:t>
                </a:r>
                <a:r>
                  <a:rPr lang="es-ES_tradnl" sz="1900" dirty="0">
                    <a:effectLst/>
                    <a:latin typeface="Arial" panose="020B0604020202020204" pitchFamily="34" charset="0"/>
                    <a:ea typeface="Calibri" panose="020F0502020204030204" pitchFamily="34" charset="0"/>
                  </a:rPr>
                  <a:t> el número de vértices internos y</a:t>
                </a:r>
                <a:r>
                  <a:rPr lang="es-ES_tradnl" sz="1900" i="1" dirty="0">
                    <a:effectLst/>
                    <a:latin typeface="Arial" panose="020B0604020202020204" pitchFamily="34" charset="0"/>
                    <a:ea typeface="Calibri" panose="020F0502020204030204" pitchFamily="34" charset="0"/>
                  </a:rPr>
                  <a:t> l </a:t>
                </a:r>
                <a:r>
                  <a:rPr lang="es-ES_tradnl" sz="1900" dirty="0">
                    <a:effectLst/>
                    <a:latin typeface="Arial" panose="020B0604020202020204" pitchFamily="34" charset="0"/>
                    <a:ea typeface="Calibri" panose="020F0502020204030204" pitchFamily="34" charset="0"/>
                  </a:rPr>
                  <a:t>el número de hojas del árbol T. Si conocemos uno de los siguientes datos</a:t>
                </a:r>
                <a:r>
                  <a:rPr lang="es-ES_tradnl" sz="1900" i="1" dirty="0">
                    <a:effectLst/>
                    <a:latin typeface="Arial" panose="020B0604020202020204" pitchFamily="34" charset="0"/>
                    <a:ea typeface="Calibri" panose="020F0502020204030204" pitchFamily="34" charset="0"/>
                  </a:rPr>
                  <a:t>: n, i,</a:t>
                </a:r>
                <a:r>
                  <a:rPr lang="es-ES_tradnl" sz="1900" i="1" dirty="0">
                    <a:effectLst/>
                    <a:latin typeface="Arial" panose="020B0604020202020204" pitchFamily="34" charset="0"/>
                    <a:ea typeface="Calibri" panose="020F0502020204030204" pitchFamily="34" charset="0"/>
                    <a:cs typeface="Times New Roman" panose="02020603050405020304" pitchFamily="18" charset="0"/>
                  </a:rPr>
                  <a:t> l, </a:t>
                </a:r>
                <a:r>
                  <a:rPr lang="es-ES_tradnl" sz="1900" dirty="0">
                    <a:effectLst/>
                    <a:latin typeface="Arial" panose="020B0604020202020204" pitchFamily="34" charset="0"/>
                    <a:ea typeface="Calibri" panose="020F0502020204030204" pitchFamily="34" charset="0"/>
                    <a:cs typeface="Times New Roman" panose="02020603050405020304" pitchFamily="18" charset="0"/>
                  </a:rPr>
                  <a:t>entonces tenemos determinados los otros dos. El siguiente teorema nos explica cómo:</a:t>
                </a:r>
                <a:endParaRPr lang="es-ES" sz="19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1900" dirty="0"/>
              </a:p>
            </p:txBody>
          </p:sp>
        </mc:Choice>
        <mc:Fallback>
          <p:sp>
            <p:nvSpPr>
              <p:cNvPr id="3" name="Marcador de contenido 2">
                <a:extLst>
                  <a:ext uri="{FF2B5EF4-FFF2-40B4-BE49-F238E27FC236}">
                    <a16:creationId xmlns:a16="http://schemas.microsoft.com/office/drawing/2014/main" id="{0C63BC7B-4176-4293-865F-77565198A93A}"/>
                  </a:ext>
                </a:extLst>
              </p:cNvPr>
              <p:cNvSpPr>
                <a:spLocks noGrp="1" noRot="1" noChangeAspect="1" noMove="1" noResize="1" noEditPoints="1" noAdjustHandles="1" noChangeArrowheads="1" noChangeShapeType="1" noTextEdit="1"/>
              </p:cNvSpPr>
              <p:nvPr>
                <p:ph idx="1"/>
              </p:nvPr>
            </p:nvSpPr>
            <p:spPr>
              <a:xfrm>
                <a:off x="793660" y="2599509"/>
                <a:ext cx="10143668" cy="3435531"/>
              </a:xfrm>
              <a:blipFill>
                <a:blip r:embed="rId2"/>
                <a:stretch>
                  <a:fillRect l="-421" t="-6028"/>
                </a:stretch>
              </a:blipFill>
            </p:spPr>
            <p:txBody>
              <a:bodyPr/>
              <a:lstStyle/>
              <a:p>
                <a:r>
                  <a:rPr lang="es-ES">
                    <a:noFill/>
                  </a:rPr>
                  <a:t> </a:t>
                </a:r>
              </a:p>
            </p:txBody>
          </p:sp>
        </mc:Fallback>
      </mc:AlternateContent>
    </p:spTree>
    <p:extLst>
      <p:ext uri="{BB962C8B-B14F-4D97-AF65-F5344CB8AC3E}">
        <p14:creationId xmlns:p14="http://schemas.microsoft.com/office/powerpoint/2010/main" val="19522530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E9791B-6519-4AAA-8A70-5BE7F3B2EEED}"/>
              </a:ext>
            </a:extLst>
          </p:cNvPr>
          <p:cNvSpPr>
            <a:spLocks noGrp="1"/>
          </p:cNvSpPr>
          <p:nvPr>
            <p:ph type="title"/>
          </p:nvPr>
        </p:nvSpPr>
        <p:spPr>
          <a:xfrm>
            <a:off x="1653363" y="365760"/>
            <a:ext cx="9367203" cy="1188720"/>
          </a:xfrm>
        </p:spPr>
        <p:txBody>
          <a:bodyPr>
            <a:normAutofit/>
          </a:bodyPr>
          <a:lstStyle/>
          <a:p>
            <a:r>
              <a:rPr lang="es-ES" dirty="0"/>
              <a:t>Ejercicio</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mc:AlternateContent xmlns:mc="http://schemas.openxmlformats.org/markup-compatibility/2006">
        <mc:Choice xmlns:a14="http://schemas.microsoft.com/office/drawing/2010/main" Requires="a14">
          <p:sp>
            <p:nvSpPr>
              <p:cNvPr id="3" name="Marcador de contenido 2">
                <a:extLst>
                  <a:ext uri="{FF2B5EF4-FFF2-40B4-BE49-F238E27FC236}">
                    <a16:creationId xmlns:a16="http://schemas.microsoft.com/office/drawing/2014/main" id="{248A6721-01E9-4646-BA19-93F962FDB610}"/>
                  </a:ext>
                </a:extLst>
              </p:cNvPr>
              <p:cNvSpPr>
                <a:spLocks noGrp="1"/>
              </p:cNvSpPr>
              <p:nvPr>
                <p:ph idx="1"/>
              </p:nvPr>
            </p:nvSpPr>
            <p:spPr>
              <a:xfrm>
                <a:off x="1653363" y="2176272"/>
                <a:ext cx="9367204" cy="4041648"/>
              </a:xfrm>
            </p:spPr>
            <p:txBody>
              <a:bodyPr anchor="t">
                <a:normAutofit/>
              </a:bodyPr>
              <a:lstStyle/>
              <a:p>
                <a:pPr marL="0" indent="0">
                  <a:buNone/>
                </a:pPr>
                <a:r>
                  <a:rPr lang="es-ES" sz="2400" dirty="0"/>
                  <a:t>¿Cómo son los árboles con n vértices que tienen el menor y el mayor número posible de vértices de grado 1?</a:t>
                </a:r>
              </a:p>
              <a:p>
                <a:pPr marL="0" indent="0">
                  <a:buNone/>
                </a:pPr>
                <a:r>
                  <a:rPr lang="es-ES" sz="2400" dirty="0"/>
                  <a:t> Sabemos que el mínimo número de vértices de grado 1 es 2, con lo cual, si un árbol con n vértices tiene exactamente dos vértices,  w y u, de grado 1, tendremos que</a:t>
                </a:r>
              </a:p>
              <a:p>
                <a:pPr marL="0" indent="0">
                  <a:buNone/>
                </a:pPr>
                <a:r>
                  <a:rPr lang="es-ES" sz="2400" dirty="0"/>
                  <a:t>2n − 2 = </a:t>
                </a:r>
                <a14:m>
                  <m:oMath xmlns:m="http://schemas.openxmlformats.org/officeDocument/2006/math">
                    <m:nary>
                      <m:naryPr>
                        <m:chr m:val="∑"/>
                        <m:limLoc m:val="undOvr"/>
                        <m:grow m:val="on"/>
                        <m:supHide m:val="on"/>
                        <m:ctrlPr>
                          <a:rPr lang="es-ES" sz="2400" i="1">
                            <a:latin typeface="Cambria Math" panose="02040503050406030204" pitchFamily="18" charset="0"/>
                          </a:rPr>
                        </m:ctrlPr>
                      </m:naryPr>
                      <m:sub>
                        <m:r>
                          <a:rPr lang="es-ES" sz="2400" i="1">
                            <a:latin typeface="Cambria Math" panose="02040503050406030204" pitchFamily="18" charset="0"/>
                          </a:rPr>
                          <m:t>𝑣</m:t>
                        </m:r>
                        <m:r>
                          <a:rPr lang="es-ES" sz="2400" i="0">
                            <a:latin typeface="Cambria Math" panose="02040503050406030204" pitchFamily="18" charset="0"/>
                          </a:rPr>
                          <m:t>∈</m:t>
                        </m:r>
                        <m:r>
                          <a:rPr lang="es-ES" sz="2400" i="1">
                            <a:latin typeface="Cambria Math" panose="02040503050406030204" pitchFamily="18" charset="0"/>
                          </a:rPr>
                          <m:t>𝑣</m:t>
                        </m:r>
                      </m:sub>
                      <m:sup/>
                      <m:e>
                        <m:r>
                          <m:rPr>
                            <m:sty m:val="p"/>
                          </m:rPr>
                          <a:rPr lang="es-ES" sz="2400" b="0" i="0">
                            <a:latin typeface="Cambria Math" panose="02040503050406030204" pitchFamily="18" charset="0"/>
                          </a:rPr>
                          <m:t>g</m:t>
                        </m:r>
                        <m:r>
                          <a:rPr lang="es-ES" sz="2400" i="1">
                            <a:latin typeface="Cambria Math" panose="02040503050406030204" pitchFamily="18" charset="0"/>
                          </a:rPr>
                          <m:t>𝑟</m:t>
                        </m:r>
                        <m:d>
                          <m:dPr>
                            <m:ctrlPr>
                              <a:rPr lang="es-ES" sz="2400" i="1">
                                <a:latin typeface="Cambria Math" panose="02040503050406030204" pitchFamily="18" charset="0"/>
                              </a:rPr>
                            </m:ctrlPr>
                          </m:dPr>
                          <m:e>
                            <m:r>
                              <a:rPr lang="es-ES" sz="2400" i="1">
                                <a:latin typeface="Cambria Math" panose="02040503050406030204" pitchFamily="18" charset="0"/>
                              </a:rPr>
                              <m:t>𝑣</m:t>
                            </m:r>
                          </m:e>
                        </m:d>
                      </m:e>
                    </m:nary>
                    <m:r>
                      <a:rPr lang="es-ES" sz="2400" i="0">
                        <a:latin typeface="Cambria Math" panose="02040503050406030204" pitchFamily="18" charset="0"/>
                      </a:rPr>
                      <m:t>=1+1+</m:t>
                    </m:r>
                    <m:nary>
                      <m:naryPr>
                        <m:chr m:val="∑"/>
                        <m:limLoc m:val="undOvr"/>
                        <m:grow m:val="on"/>
                        <m:supHide m:val="on"/>
                        <m:ctrlPr>
                          <a:rPr lang="es-ES" sz="2400" i="1">
                            <a:latin typeface="Cambria Math" panose="02040503050406030204" pitchFamily="18" charset="0"/>
                          </a:rPr>
                        </m:ctrlPr>
                      </m:naryPr>
                      <m:sub>
                        <m:r>
                          <m:rPr>
                            <m:sty m:val="p"/>
                            <m:brk/>
                            <m:aln/>
                          </m:rPr>
                          <a:rPr lang="es-ES" sz="2400" b="0" i="0">
                            <a:latin typeface="Cambria Math" panose="02040503050406030204" pitchFamily="18" charset="0"/>
                          </a:rPr>
                          <m:t>v</m:t>
                        </m:r>
                        <m:r>
                          <a:rPr lang="es-ES" sz="2400" i="0">
                            <a:latin typeface="Cambria Math" panose="02040503050406030204" pitchFamily="18" charset="0"/>
                          </a:rPr>
                          <m:t>≠</m:t>
                        </m:r>
                        <m:r>
                          <a:rPr lang="es-ES" sz="2400" i="1">
                            <a:latin typeface="Cambria Math" panose="02040503050406030204" pitchFamily="18" charset="0"/>
                          </a:rPr>
                          <m:t>𝑢</m:t>
                        </m:r>
                        <m:r>
                          <a:rPr lang="es-ES" sz="2400" i="0">
                            <a:latin typeface="Cambria Math" panose="02040503050406030204" pitchFamily="18" charset="0"/>
                          </a:rPr>
                          <m:t>,</m:t>
                        </m:r>
                        <m:r>
                          <a:rPr lang="es-ES" sz="2400" i="1">
                            <a:latin typeface="Cambria Math" panose="02040503050406030204" pitchFamily="18" charset="0"/>
                          </a:rPr>
                          <m:t>𝑤</m:t>
                        </m:r>
                      </m:sub>
                      <m:sup/>
                      <m:e>
                        <m:r>
                          <a:rPr lang="es-ES" sz="2400" i="1">
                            <a:latin typeface="Cambria Math" panose="02040503050406030204" pitchFamily="18" charset="0"/>
                          </a:rPr>
                          <m:t>𝑔𝑟</m:t>
                        </m:r>
                        <m:r>
                          <a:rPr lang="es-ES" sz="2400" b="0" i="1">
                            <a:latin typeface="Cambria Math" panose="02040503050406030204" pitchFamily="18" charset="0"/>
                          </a:rPr>
                          <m:t> (</m:t>
                        </m:r>
                        <m:r>
                          <a:rPr lang="es-ES" sz="2400" b="0" i="1">
                            <a:latin typeface="Cambria Math" panose="02040503050406030204" pitchFamily="18" charset="0"/>
                          </a:rPr>
                          <m:t>𝑣</m:t>
                        </m:r>
                        <m:r>
                          <a:rPr lang="es-ES" sz="2400" b="0" i="1">
                            <a:latin typeface="Cambria Math" panose="02040503050406030204" pitchFamily="18" charset="0"/>
                          </a:rPr>
                          <m:t>)</m:t>
                        </m:r>
                      </m:e>
                    </m:nary>
                  </m:oMath>
                </a14:m>
                <a:endParaRPr lang="es-ES" sz="2400" dirty="0"/>
              </a:p>
              <a:p>
                <a:pPr marL="0" indent="0">
                  <a:buNone/>
                </a:pPr>
                <a:r>
                  <a:rPr lang="es-ES" sz="2400" dirty="0"/>
                  <a:t>En la suma final tenemos n−2 términos, todos ellos mayores o iguales que 2; la única forma de conseguir la igualdad es que grado(v) = 2 para todo v ∈ V , </a:t>
                </a:r>
                <a14:m>
                  <m:oMath xmlns:m="http://schemas.openxmlformats.org/officeDocument/2006/math">
                    <m:r>
                      <m:rPr>
                        <m:sty m:val="p"/>
                        <m:brk/>
                        <m:aln/>
                      </m:rPr>
                      <a:rPr lang="es-ES" sz="2400" b="0" i="0">
                        <a:latin typeface="Cambria Math" panose="02040503050406030204" pitchFamily="18" charset="0"/>
                      </a:rPr>
                      <m:t>v</m:t>
                    </m:r>
                    <m:r>
                      <a:rPr lang="es-ES" sz="2400" i="0">
                        <a:latin typeface="Cambria Math" panose="02040503050406030204" pitchFamily="18" charset="0"/>
                      </a:rPr>
                      <m:t>≠</m:t>
                    </m:r>
                    <m:r>
                      <a:rPr lang="es-ES" sz="2400" i="1">
                        <a:latin typeface="Cambria Math" panose="02040503050406030204" pitchFamily="18" charset="0"/>
                      </a:rPr>
                      <m:t>𝑢</m:t>
                    </m:r>
                    <m:r>
                      <a:rPr lang="es-ES" sz="2400" i="0">
                        <a:latin typeface="Cambria Math" panose="02040503050406030204" pitchFamily="18" charset="0"/>
                      </a:rPr>
                      <m:t>,</m:t>
                    </m:r>
                    <m:r>
                      <a:rPr lang="es-ES" sz="2400" i="1">
                        <a:latin typeface="Cambria Math" panose="02040503050406030204" pitchFamily="18" charset="0"/>
                      </a:rPr>
                      <m:t>𝑤</m:t>
                    </m:r>
                    <m:r>
                      <a:rPr lang="es-ES" sz="2400" b="0" i="0">
                        <a:latin typeface="Cambria Math" panose="02040503050406030204" pitchFamily="18" charset="0"/>
                      </a:rPr>
                      <m:t>, </m:t>
                    </m:r>
                    <m:r>
                      <m:rPr>
                        <m:sty m:val="p"/>
                      </m:rPr>
                      <a:rPr lang="es-ES" sz="2400" b="0" i="0">
                        <a:latin typeface="Cambria Math" panose="02040503050406030204" pitchFamily="18" charset="0"/>
                      </a:rPr>
                      <m:t>y</m:t>
                    </m:r>
                  </m:oMath>
                </a14:m>
                <a:r>
                  <a:rPr lang="es-ES" sz="2400" dirty="0"/>
                  <a:t>esta configuración de grados es la del camino lineal con n vértices, </a:t>
                </a:r>
                <a:r>
                  <a:rPr lang="es-ES" sz="2400" dirty="0" err="1"/>
                  <a:t>Pn</a:t>
                </a:r>
                <a:endParaRPr lang="es-ES" sz="2400" dirty="0"/>
              </a:p>
            </p:txBody>
          </p:sp>
        </mc:Choice>
        <mc:Fallback>
          <p:sp>
            <p:nvSpPr>
              <p:cNvPr id="3" name="Marcador de contenido 2">
                <a:extLst>
                  <a:ext uri="{FF2B5EF4-FFF2-40B4-BE49-F238E27FC236}">
                    <a16:creationId xmlns:a16="http://schemas.microsoft.com/office/drawing/2014/main" id="{248A6721-01E9-4646-BA19-93F962FDB610}"/>
                  </a:ext>
                </a:extLst>
              </p:cNvPr>
              <p:cNvSpPr>
                <a:spLocks noGrp="1" noRot="1" noChangeAspect="1" noMove="1" noResize="1" noEditPoints="1" noAdjustHandles="1" noChangeArrowheads="1" noChangeShapeType="1" noTextEdit="1"/>
              </p:cNvSpPr>
              <p:nvPr>
                <p:ph idx="1"/>
              </p:nvPr>
            </p:nvSpPr>
            <p:spPr>
              <a:xfrm>
                <a:off x="1653363" y="2176272"/>
                <a:ext cx="9367204" cy="4041648"/>
              </a:xfrm>
              <a:blipFill>
                <a:blip r:embed="rId2"/>
                <a:stretch>
                  <a:fillRect l="-976" t="-2112" r="-911"/>
                </a:stretch>
              </a:blipFill>
            </p:spPr>
            <p:txBody>
              <a:bodyPr/>
              <a:lstStyle/>
              <a:p>
                <a:r>
                  <a:rPr lang="es-ES">
                    <a:noFill/>
                  </a:rPr>
                  <a:t> </a:t>
                </a:r>
              </a:p>
            </p:txBody>
          </p:sp>
        </mc:Fallback>
      </mc:AlternateContent>
    </p:spTree>
    <p:extLst>
      <p:ext uri="{BB962C8B-B14F-4D97-AF65-F5344CB8AC3E}">
        <p14:creationId xmlns:p14="http://schemas.microsoft.com/office/powerpoint/2010/main" val="14213938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26E851-1814-4257-A938-51838A219D45}"/>
              </a:ext>
            </a:extLst>
          </p:cNvPr>
          <p:cNvSpPr>
            <a:spLocks noGrp="1"/>
          </p:cNvSpPr>
          <p:nvPr>
            <p:ph type="title"/>
          </p:nvPr>
        </p:nvSpPr>
        <p:spPr>
          <a:xfrm>
            <a:off x="838200" y="365126"/>
            <a:ext cx="5340605" cy="1146176"/>
          </a:xfrm>
        </p:spPr>
        <p:txBody>
          <a:bodyPr>
            <a:normAutofit/>
          </a:bodyPr>
          <a:lstStyle/>
          <a:p>
            <a:r>
              <a:rPr lang="es-ES" sz="4100"/>
              <a:t>Ejercicio (continuación)</a:t>
            </a:r>
          </a:p>
        </p:txBody>
      </p:sp>
      <p:sp>
        <p:nvSpPr>
          <p:cNvPr id="135" name="Freeform: Shape 134">
            <a:extLst>
              <a:ext uri="{FF2B5EF4-FFF2-40B4-BE49-F238E27FC236}">
                <a16:creationId xmlns:a16="http://schemas.microsoft.com/office/drawing/2014/main" id="{05C7EBC3-4672-4DAB-81C2-58661FAFA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8805" y="-2"/>
            <a:ext cx="6013194"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40BF962F-4C6F-461E-86F2-C43F56CC9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0797" y="1690688"/>
            <a:ext cx="871120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E94A4F7-38E4-45EA-8E2E-CE1B5766B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5931454"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mc:AlternateContent xmlns:mc="http://schemas.openxmlformats.org/markup-compatibility/2006">
        <mc:Choice xmlns:a14="http://schemas.microsoft.com/office/drawing/2010/main" Requires="a14">
          <p:sp>
            <p:nvSpPr>
              <p:cNvPr id="3" name="Marcador de contenido 2">
                <a:extLst>
                  <a:ext uri="{FF2B5EF4-FFF2-40B4-BE49-F238E27FC236}">
                    <a16:creationId xmlns:a16="http://schemas.microsoft.com/office/drawing/2014/main" id="{CA54DBAD-C68D-4229-8867-A5A9C471C06D}"/>
                  </a:ext>
                </a:extLst>
              </p:cNvPr>
              <p:cNvSpPr>
                <a:spLocks noGrp="1"/>
              </p:cNvSpPr>
              <p:nvPr>
                <p:ph idx="1"/>
              </p:nvPr>
            </p:nvSpPr>
            <p:spPr>
              <a:xfrm>
                <a:off x="838200" y="2173288"/>
                <a:ext cx="3603171" cy="3639684"/>
              </a:xfrm>
            </p:spPr>
            <p:txBody>
              <a:bodyPr anchor="ctr">
                <a:noAutofit/>
              </a:bodyPr>
              <a:lstStyle/>
              <a:p>
                <a:r>
                  <a:rPr lang="es-ES" sz="1800" dirty="0">
                    <a:solidFill>
                      <a:srgbClr val="FFFFFF"/>
                    </a:solidFill>
                  </a:rPr>
                  <a:t>En el otro extremo, es imposible que todos los vértices tengan grado 1, pues no se cumpliría la fórmula de los grados. Pero sí podría ocurrir que el árbol contuviera n−1 vértices de grado 1. Llamemos w al vértice restante. Aplicando de nuevo la fórmula de los grados,</a:t>
                </a:r>
              </a:p>
              <a:p>
                <a:r>
                  <a:rPr lang="es-ES" sz="1800" dirty="0">
                    <a:solidFill>
                      <a:srgbClr val="FFFFFF"/>
                    </a:solidFill>
                  </a:rPr>
                  <a:t>2n − 2 = </a:t>
                </a:r>
                <a14:m>
                  <m:oMath xmlns:m="http://schemas.openxmlformats.org/officeDocument/2006/math">
                    <m:nary>
                      <m:naryPr>
                        <m:chr m:val="∑"/>
                        <m:limLoc m:val="undOvr"/>
                        <m:grow m:val="on"/>
                        <m:supHide m:val="on"/>
                        <m:ctrlPr>
                          <a:rPr lang="es-ES" sz="1800" i="1">
                            <a:solidFill>
                              <a:srgbClr val="FFFFFF"/>
                            </a:solidFill>
                            <a:latin typeface="Cambria Math" panose="02040503050406030204" pitchFamily="18" charset="0"/>
                          </a:rPr>
                        </m:ctrlPr>
                      </m:naryPr>
                      <m:sub>
                        <m:r>
                          <a:rPr lang="es-ES" sz="1800" i="1">
                            <a:solidFill>
                              <a:srgbClr val="FFFFFF"/>
                            </a:solidFill>
                            <a:latin typeface="Cambria Math" panose="02040503050406030204" pitchFamily="18" charset="0"/>
                          </a:rPr>
                          <m:t>𝑣</m:t>
                        </m:r>
                        <m:r>
                          <a:rPr lang="es-ES" sz="1800" i="0">
                            <a:solidFill>
                              <a:srgbClr val="FFFFFF"/>
                            </a:solidFill>
                            <a:latin typeface="Cambria Math" panose="02040503050406030204" pitchFamily="18" charset="0"/>
                          </a:rPr>
                          <m:t>∈</m:t>
                        </m:r>
                        <m:r>
                          <a:rPr lang="es-ES" sz="1800" i="1">
                            <a:solidFill>
                              <a:srgbClr val="FFFFFF"/>
                            </a:solidFill>
                            <a:latin typeface="Cambria Math" panose="02040503050406030204" pitchFamily="18" charset="0"/>
                          </a:rPr>
                          <m:t>𝑣</m:t>
                        </m:r>
                      </m:sub>
                      <m:sup/>
                      <m:e>
                        <m:r>
                          <m:rPr>
                            <m:sty m:val="p"/>
                          </m:rPr>
                          <a:rPr lang="es-ES" sz="1800" b="0" i="0">
                            <a:solidFill>
                              <a:srgbClr val="FFFFFF"/>
                            </a:solidFill>
                            <a:latin typeface="Cambria Math" panose="02040503050406030204" pitchFamily="18" charset="0"/>
                          </a:rPr>
                          <m:t>g</m:t>
                        </m:r>
                        <m:r>
                          <a:rPr lang="es-ES" sz="1800" i="1">
                            <a:solidFill>
                              <a:srgbClr val="FFFFFF"/>
                            </a:solidFill>
                            <a:latin typeface="Cambria Math" panose="02040503050406030204" pitchFamily="18" charset="0"/>
                          </a:rPr>
                          <m:t>𝑟</m:t>
                        </m:r>
                        <m:d>
                          <m:dPr>
                            <m:ctrlPr>
                              <a:rPr lang="es-ES" sz="1800" i="1">
                                <a:solidFill>
                                  <a:srgbClr val="FFFFFF"/>
                                </a:solidFill>
                                <a:latin typeface="Cambria Math" panose="02040503050406030204" pitchFamily="18" charset="0"/>
                              </a:rPr>
                            </m:ctrlPr>
                          </m:dPr>
                          <m:e>
                            <m:r>
                              <a:rPr lang="es-ES" sz="1800" i="1">
                                <a:solidFill>
                                  <a:srgbClr val="FFFFFF"/>
                                </a:solidFill>
                                <a:latin typeface="Cambria Math" panose="02040503050406030204" pitchFamily="18" charset="0"/>
                              </a:rPr>
                              <m:t>𝑣</m:t>
                            </m:r>
                          </m:e>
                        </m:d>
                      </m:e>
                    </m:nary>
                    <m:r>
                      <a:rPr lang="es-ES" sz="1800" i="0">
                        <a:solidFill>
                          <a:srgbClr val="FFFFFF"/>
                        </a:solidFill>
                        <a:latin typeface="Cambria Math" panose="02040503050406030204" pitchFamily="18" charset="0"/>
                      </a:rPr>
                      <m:t>=</m:t>
                    </m:r>
                  </m:oMath>
                </a14:m>
                <a:r>
                  <a:rPr lang="es-ES" sz="1800" dirty="0">
                    <a:solidFill>
                      <a:srgbClr val="FFFFFF"/>
                    </a:solidFill>
                  </a:rPr>
                  <a:t> =(n − 1) + grado(w)</a:t>
                </a:r>
              </a:p>
              <a:p>
                <a:r>
                  <a:rPr lang="es-ES" sz="1800" dirty="0">
                    <a:solidFill>
                      <a:srgbClr val="FFFFFF"/>
                    </a:solidFill>
                  </a:rPr>
                  <a:t>Deducimos que grado(w) = n − 1 , que es el máximo grado que puede tener un vértice en un grafo con n vértices.  Obtenemos un grafo como el de la figura.</a:t>
                </a:r>
              </a:p>
            </p:txBody>
          </p:sp>
        </mc:Choice>
        <mc:Fallback>
          <p:sp>
            <p:nvSpPr>
              <p:cNvPr id="3" name="Marcador de contenido 2">
                <a:extLst>
                  <a:ext uri="{FF2B5EF4-FFF2-40B4-BE49-F238E27FC236}">
                    <a16:creationId xmlns:a16="http://schemas.microsoft.com/office/drawing/2014/main" id="{CA54DBAD-C68D-4229-8867-A5A9C471C06D}"/>
                  </a:ext>
                </a:extLst>
              </p:cNvPr>
              <p:cNvSpPr>
                <a:spLocks noGrp="1" noRot="1" noChangeAspect="1" noMove="1" noResize="1" noEditPoints="1" noAdjustHandles="1" noChangeArrowheads="1" noChangeShapeType="1" noTextEdit="1"/>
              </p:cNvSpPr>
              <p:nvPr>
                <p:ph idx="1"/>
              </p:nvPr>
            </p:nvSpPr>
            <p:spPr>
              <a:xfrm>
                <a:off x="838200" y="2173288"/>
                <a:ext cx="3603171" cy="3639684"/>
              </a:xfrm>
              <a:blipFill>
                <a:blip r:embed="rId2"/>
                <a:stretch>
                  <a:fillRect l="-1184" t="-10720" r="-2200" b="-11725"/>
                </a:stretch>
              </a:blipFill>
            </p:spPr>
            <p:txBody>
              <a:bodyPr/>
              <a:lstStyle/>
              <a:p>
                <a:r>
                  <a:rPr lang="es-ES">
                    <a:noFill/>
                  </a:rPr>
                  <a:t> </a:t>
                </a:r>
              </a:p>
            </p:txBody>
          </p:sp>
        </mc:Fallback>
      </mc:AlternateContent>
      <p:pic>
        <p:nvPicPr>
          <p:cNvPr id="1026" name="Picture 2">
            <a:extLst>
              <a:ext uri="{FF2B5EF4-FFF2-40B4-BE49-F238E27FC236}">
                <a16:creationId xmlns:a16="http://schemas.microsoft.com/office/drawing/2014/main" id="{E6D5C950-9ADE-4703-B346-AA111F5524D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66606" y="2173287"/>
            <a:ext cx="4003675" cy="4003675"/>
          </a:xfrm>
          <a:custGeom>
            <a:avLst/>
            <a:gdLst/>
            <a:ahLst/>
            <a:cxnLst/>
            <a:rect l="l" t="t" r="r" b="b"/>
            <a:pathLst>
              <a:path w="4636009" h="5032375">
                <a:moveTo>
                  <a:pt x="0" y="0"/>
                </a:moveTo>
                <a:lnTo>
                  <a:pt x="4636009" y="0"/>
                </a:lnTo>
                <a:lnTo>
                  <a:pt x="4636009" y="5032375"/>
                </a:lnTo>
                <a:lnTo>
                  <a:pt x="0" y="5032375"/>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8121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64D464-898B-4908-88FD-33A83D6ED6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E7D731B-3B4D-4CEE-9BEF-5B3CEE3533B1}"/>
              </a:ext>
            </a:extLst>
          </p:cNvPr>
          <p:cNvSpPr>
            <a:spLocks noGrp="1"/>
          </p:cNvSpPr>
          <p:nvPr>
            <p:ph type="title"/>
          </p:nvPr>
        </p:nvSpPr>
        <p:spPr>
          <a:xfrm>
            <a:off x="838200" y="365126"/>
            <a:ext cx="9808597" cy="1146176"/>
          </a:xfrm>
        </p:spPr>
        <p:txBody>
          <a:bodyPr>
            <a:normAutofit/>
          </a:bodyPr>
          <a:lstStyle/>
          <a:p>
            <a:r>
              <a:rPr lang="es-ES" dirty="0">
                <a:solidFill>
                  <a:schemeClr val="bg1"/>
                </a:solidFill>
              </a:rPr>
              <a:t>Ejercicio</a:t>
            </a:r>
          </a:p>
        </p:txBody>
      </p:sp>
      <p:sp>
        <p:nvSpPr>
          <p:cNvPr id="10" name="Freeform: Shape 9">
            <a:extLst>
              <a:ext uri="{FF2B5EF4-FFF2-40B4-BE49-F238E27FC236}">
                <a16:creationId xmlns:a16="http://schemas.microsoft.com/office/drawing/2014/main" id="{F0BC1D9E-4401-4EC0-88FD-ED103CB57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0670" y="2"/>
            <a:ext cx="1191330" cy="1511301"/>
          </a:xfrm>
          <a:custGeom>
            <a:avLst/>
            <a:gdLst>
              <a:gd name="connsiteX0" fmla="*/ 697617 w 1191330"/>
              <a:gd name="connsiteY0" fmla="*/ 0 h 1511301"/>
              <a:gd name="connsiteX1" fmla="*/ 1191330 w 1191330"/>
              <a:gd name="connsiteY1" fmla="*/ 0 h 1511301"/>
              <a:gd name="connsiteX2" fmla="*/ 1191330 w 1191330"/>
              <a:gd name="connsiteY2" fmla="*/ 1511301 h 1511301"/>
              <a:gd name="connsiteX3" fmla="*/ 0 w 1191330"/>
              <a:gd name="connsiteY3" fmla="*/ 1511301 h 1511301"/>
            </a:gdLst>
            <a:ahLst/>
            <a:cxnLst>
              <a:cxn ang="0">
                <a:pos x="connsiteX0" y="connsiteY0"/>
              </a:cxn>
              <a:cxn ang="0">
                <a:pos x="connsiteX1" y="connsiteY1"/>
              </a:cxn>
              <a:cxn ang="0">
                <a:pos x="connsiteX2" y="connsiteY2"/>
              </a:cxn>
              <a:cxn ang="0">
                <a:pos x="connsiteX3" y="connsiteY3"/>
              </a:cxn>
            </a:cxnLst>
            <a:rect l="l" t="t" r="r" b="b"/>
            <a:pathLst>
              <a:path w="1191330" h="1511301">
                <a:moveTo>
                  <a:pt x="697617" y="0"/>
                </a:moveTo>
                <a:lnTo>
                  <a:pt x="1191330" y="0"/>
                </a:lnTo>
                <a:lnTo>
                  <a:pt x="1191330" y="1511301"/>
                </a:lnTo>
                <a:lnTo>
                  <a:pt x="0" y="151130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Freeform: Shape 11">
            <a:extLst>
              <a:ext uri="{FF2B5EF4-FFF2-40B4-BE49-F238E27FC236}">
                <a16:creationId xmlns:a16="http://schemas.microsoft.com/office/drawing/2014/main" id="{B0AAF7C9-094E-400C-A428-F6C2262F6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0753320" cy="5167312"/>
          </a:xfrm>
          <a:custGeom>
            <a:avLst/>
            <a:gdLst>
              <a:gd name="connsiteX0" fmla="*/ 0 w 10753320"/>
              <a:gd name="connsiteY0" fmla="*/ 0 h 5167312"/>
              <a:gd name="connsiteX1" fmla="*/ 9680943 w 10753320"/>
              <a:gd name="connsiteY1" fmla="*/ 0 h 5167312"/>
              <a:gd name="connsiteX2" fmla="*/ 9680223 w 10753320"/>
              <a:gd name="connsiteY2" fmla="*/ 952 h 5167312"/>
              <a:gd name="connsiteX3" fmla="*/ 10753320 w 10753320"/>
              <a:gd name="connsiteY3" fmla="*/ 952 h 5167312"/>
              <a:gd name="connsiteX4" fmla="*/ 8359441 w 10753320"/>
              <a:gd name="connsiteY4" fmla="*/ 5167312 h 5167312"/>
              <a:gd name="connsiteX5" fmla="*/ 4821866 w 10753320"/>
              <a:gd name="connsiteY5" fmla="*/ 5167312 h 5167312"/>
              <a:gd name="connsiteX6" fmla="*/ 4821866 w 10753320"/>
              <a:gd name="connsiteY6" fmla="*/ 5166360 h 5167312"/>
              <a:gd name="connsiteX7" fmla="*/ 0 w 10753320"/>
              <a:gd name="connsiteY7" fmla="*/ 5166360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320" h="5167312">
                <a:moveTo>
                  <a:pt x="0" y="0"/>
                </a:moveTo>
                <a:lnTo>
                  <a:pt x="9680943" y="0"/>
                </a:lnTo>
                <a:lnTo>
                  <a:pt x="9680223" y="952"/>
                </a:lnTo>
                <a:lnTo>
                  <a:pt x="10753320" y="952"/>
                </a:lnTo>
                <a:lnTo>
                  <a:pt x="8359441" y="5167312"/>
                </a:lnTo>
                <a:lnTo>
                  <a:pt x="4821866" y="5167312"/>
                </a:lnTo>
                <a:lnTo>
                  <a:pt x="4821866" y="5166360"/>
                </a:lnTo>
                <a:lnTo>
                  <a:pt x="0" y="516636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Marcador de contenido 2">
            <a:extLst>
              <a:ext uri="{FF2B5EF4-FFF2-40B4-BE49-F238E27FC236}">
                <a16:creationId xmlns:a16="http://schemas.microsoft.com/office/drawing/2014/main" id="{5C125BDC-E683-4D0F-AB5F-89CF5D34F3FE}"/>
              </a:ext>
            </a:extLst>
          </p:cNvPr>
          <p:cNvSpPr>
            <a:spLocks noGrp="1"/>
          </p:cNvSpPr>
          <p:nvPr>
            <p:ph idx="1"/>
          </p:nvPr>
        </p:nvSpPr>
        <p:spPr>
          <a:xfrm>
            <a:off x="838201" y="2055811"/>
            <a:ext cx="7315200" cy="4121152"/>
          </a:xfrm>
        </p:spPr>
        <p:txBody>
          <a:bodyPr>
            <a:normAutofit/>
          </a:bodyPr>
          <a:lstStyle/>
          <a:p>
            <a:r>
              <a:rPr lang="es-ES" sz="3200" dirty="0"/>
              <a:t>Demuestra que hay 8 grafos distintos de 3 vértices.</a:t>
            </a:r>
          </a:p>
          <a:p>
            <a:r>
              <a:rPr lang="es-ES" sz="3200" dirty="0"/>
              <a:t>¿Cuántos grafos distintos hay que tengan n vértices?</a:t>
            </a:r>
          </a:p>
          <a:p>
            <a:r>
              <a:rPr lang="es-ES" sz="3200" dirty="0"/>
              <a:t>¿Cuántos grafos distintos hay que tengan n vértices y k aristas ?</a:t>
            </a:r>
          </a:p>
          <a:p>
            <a:endParaRPr lang="es-ES" sz="2400" dirty="0"/>
          </a:p>
        </p:txBody>
      </p:sp>
      <p:sp>
        <p:nvSpPr>
          <p:cNvPr id="14" name="Freeform: Shape 13">
            <a:extLst>
              <a:ext uri="{FF2B5EF4-FFF2-40B4-BE49-F238E27FC236}">
                <a16:creationId xmlns:a16="http://schemas.microsoft.com/office/drawing/2014/main" id="{6200B311-3585-4069-AAC6-CD443FA5B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3986" y="1690688"/>
            <a:ext cx="3668014" cy="5167312"/>
          </a:xfrm>
          <a:custGeom>
            <a:avLst/>
            <a:gdLst>
              <a:gd name="connsiteX0" fmla="*/ 2391664 w 3668014"/>
              <a:gd name="connsiteY0" fmla="*/ 0 h 5167312"/>
              <a:gd name="connsiteX1" fmla="*/ 3668014 w 3668014"/>
              <a:gd name="connsiteY1" fmla="*/ 0 h 5167312"/>
              <a:gd name="connsiteX2" fmla="*/ 3668014 w 3668014"/>
              <a:gd name="connsiteY2" fmla="*/ 5167312 h 5167312"/>
              <a:gd name="connsiteX3" fmla="*/ 0 w 3668014"/>
              <a:gd name="connsiteY3" fmla="*/ 5167312 h 5167312"/>
              <a:gd name="connsiteX4" fmla="*/ 2393879 w 3668014"/>
              <a:gd name="connsiteY4" fmla="*/ 952 h 5167312"/>
              <a:gd name="connsiteX5" fmla="*/ 2391664 w 366801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014" h="5167312">
                <a:moveTo>
                  <a:pt x="2391664" y="0"/>
                </a:moveTo>
                <a:lnTo>
                  <a:pt x="3668014" y="0"/>
                </a:lnTo>
                <a:lnTo>
                  <a:pt x="3668014" y="5167312"/>
                </a:lnTo>
                <a:lnTo>
                  <a:pt x="0" y="5167312"/>
                </a:lnTo>
                <a:lnTo>
                  <a:pt x="2393879" y="952"/>
                </a:lnTo>
                <a:lnTo>
                  <a:pt x="2391664"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82491734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74" name="Rectangle 7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FDED1D8-D67A-4AC2-A2F7-FD2190D4B1A8}"/>
              </a:ext>
            </a:extLst>
          </p:cNvPr>
          <p:cNvSpPr>
            <a:spLocks noGrp="1"/>
          </p:cNvSpPr>
          <p:nvPr>
            <p:ph type="title"/>
          </p:nvPr>
        </p:nvSpPr>
        <p:spPr>
          <a:xfrm>
            <a:off x="1043631" y="873940"/>
            <a:ext cx="5052369" cy="1035781"/>
          </a:xfrm>
        </p:spPr>
        <p:txBody>
          <a:bodyPr anchor="ctr">
            <a:normAutofit/>
          </a:bodyPr>
          <a:lstStyle/>
          <a:p>
            <a:r>
              <a:rPr lang="es-ES" sz="4000" b="1" dirty="0"/>
              <a:t>Un ejemplo de árbol</a:t>
            </a:r>
          </a:p>
        </p:txBody>
      </p:sp>
      <p:sp>
        <p:nvSpPr>
          <p:cNvPr id="3" name="Marcador de contenido 2">
            <a:extLst>
              <a:ext uri="{FF2B5EF4-FFF2-40B4-BE49-F238E27FC236}">
                <a16:creationId xmlns:a16="http://schemas.microsoft.com/office/drawing/2014/main" id="{982C81CA-5472-4B36-A229-079926190145}"/>
              </a:ext>
            </a:extLst>
          </p:cNvPr>
          <p:cNvSpPr>
            <a:spLocks noGrp="1"/>
          </p:cNvSpPr>
          <p:nvPr>
            <p:ph idx="1"/>
          </p:nvPr>
        </p:nvSpPr>
        <p:spPr>
          <a:xfrm>
            <a:off x="1045029" y="2524721"/>
            <a:ext cx="4991629" cy="3677123"/>
          </a:xfrm>
        </p:spPr>
        <p:txBody>
          <a:bodyPr anchor="ctr">
            <a:normAutofit/>
          </a:bodyPr>
          <a:lstStyle/>
          <a:p>
            <a:endParaRPr lang="es-ES" sz="1800" dirty="0"/>
          </a:p>
          <a:p>
            <a:r>
              <a:rPr lang="es-ES" sz="3200" dirty="0"/>
              <a:t>Fuente: </a:t>
            </a:r>
            <a:r>
              <a:rPr lang="en-US" sz="3200" b="0" i="0" dirty="0">
                <a:solidFill>
                  <a:srgbClr val="505050"/>
                </a:solidFill>
                <a:effectLst/>
                <a:latin typeface="NexusSerif"/>
              </a:rPr>
              <a:t>Graph modelling for tracking the COVID-19 pandemic spread</a:t>
            </a:r>
          </a:p>
          <a:p>
            <a:pPr marL="0" indent="0">
              <a:buNone/>
            </a:pPr>
            <a:r>
              <a:rPr lang="es-ES" sz="2000" b="0" i="0" u="none" strike="noStrike" dirty="0">
                <a:solidFill>
                  <a:srgbClr val="0C7DBB"/>
                </a:solidFill>
                <a:effectLst/>
                <a:latin typeface="NexusSans"/>
                <a:hlinkClick r:id="rId2" tooltip="Persistent link using digital object identifier"/>
              </a:rPr>
              <a:t>https://doi.org/10.1016/j.idm.2020.12.002</a:t>
            </a:r>
            <a:endParaRPr lang="en-US" sz="3200" b="0" i="0" dirty="0">
              <a:solidFill>
                <a:srgbClr val="505050"/>
              </a:solidFill>
              <a:effectLst/>
              <a:latin typeface="NexusSerif"/>
            </a:endParaRPr>
          </a:p>
          <a:p>
            <a:r>
              <a:rPr lang="es-ES" sz="3200" dirty="0"/>
              <a:t>Aplicación: Estudio de la transmisión del coronavirus</a:t>
            </a:r>
          </a:p>
          <a:p>
            <a:endParaRPr lang="es-ES" sz="1800" dirty="0"/>
          </a:p>
          <a:p>
            <a:endParaRPr lang="es-ES" sz="1800" dirty="0"/>
          </a:p>
          <a:p>
            <a:endParaRPr lang="es-ES" sz="1800" dirty="0"/>
          </a:p>
        </p:txBody>
      </p:sp>
      <p:sp>
        <p:nvSpPr>
          <p:cNvPr id="80" name="Rectangle 79">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B1879EFB-E4E3-4977-815F-89F55D89A39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30493" y="925190"/>
            <a:ext cx="4223252" cy="5067903"/>
          </a:xfrm>
          <a:prstGeom prst="rect">
            <a:avLst/>
          </a:prstGeom>
          <a:noFill/>
          <a:extLst>
            <a:ext uri="{909E8E84-426E-40DD-AFC4-6F175D3DCCD1}">
              <a14:hiddenFill xmlns:a14="http://schemas.microsoft.com/office/drawing/2010/main">
                <a:solidFill>
                  <a:srgbClr val="FFFFFF"/>
                </a:solidFill>
              </a14:hiddenFill>
            </a:ext>
          </a:extLst>
        </p:spPr>
      </p:pic>
      <p:cxnSp>
        <p:nvCxnSpPr>
          <p:cNvPr id="82" name="Straight Connector 81">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18051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8B2E0A3-8FDA-401B-AE3D-4299E821E594}"/>
              </a:ext>
            </a:extLst>
          </p:cNvPr>
          <p:cNvSpPr>
            <a:spLocks noGrp="1"/>
          </p:cNvSpPr>
          <p:nvPr>
            <p:ph type="title"/>
          </p:nvPr>
        </p:nvSpPr>
        <p:spPr>
          <a:xfrm>
            <a:off x="808638" y="386930"/>
            <a:ext cx="9236700" cy="1188950"/>
          </a:xfrm>
        </p:spPr>
        <p:txBody>
          <a:bodyPr anchor="b">
            <a:normAutofit/>
          </a:bodyPr>
          <a:lstStyle/>
          <a:p>
            <a:r>
              <a:rPr lang="es-ES" sz="5400"/>
              <a:t>Teorema</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3" name="Marcador de contenido 2">
                <a:extLst>
                  <a:ext uri="{FF2B5EF4-FFF2-40B4-BE49-F238E27FC236}">
                    <a16:creationId xmlns:a16="http://schemas.microsoft.com/office/drawing/2014/main" id="{5095859F-A143-493C-9C00-0511E6A19A38}"/>
                  </a:ext>
                </a:extLst>
              </p:cNvPr>
              <p:cNvSpPr>
                <a:spLocks noGrp="1"/>
              </p:cNvSpPr>
              <p:nvPr>
                <p:ph idx="1"/>
              </p:nvPr>
            </p:nvSpPr>
            <p:spPr>
              <a:xfrm>
                <a:off x="793660" y="2599509"/>
                <a:ext cx="10143668" cy="3435531"/>
              </a:xfrm>
            </p:spPr>
            <p:txBody>
              <a:bodyPr anchor="ctr">
                <a:normAutofit/>
              </a:bodyPr>
              <a:lstStyle/>
              <a:p>
                <a:r>
                  <a:rPr lang="es-ES_tradnl" sz="2000" dirty="0">
                    <a:effectLst/>
                    <a:latin typeface="Arial" panose="020B0604020202020204" pitchFamily="34" charset="0"/>
                    <a:ea typeface="Calibri" panose="020F0502020204030204" pitchFamily="34" charset="0"/>
                    <a:cs typeface="Times New Roman" panose="02020603050405020304" pitchFamily="18" charset="0"/>
                  </a:rPr>
                  <a:t>TEOREMA: Sea T un árbol completamente m-ario  lleno.</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s-ES_tradnl" sz="2000" dirty="0">
                    <a:effectLst/>
                    <a:latin typeface="Arial" panose="020B0604020202020204" pitchFamily="34" charset="0"/>
                    <a:ea typeface="Calibri" panose="020F0502020204030204" pitchFamily="34" charset="0"/>
                    <a:cs typeface="Times New Roman" panose="02020603050405020304" pitchFamily="18" charset="0"/>
                  </a:rPr>
                  <a:t> </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s-ES_tradnl" sz="2000" dirty="0">
                    <a:effectLst/>
                    <a:latin typeface="Arial" panose="020B0604020202020204" pitchFamily="34" charset="0"/>
                    <a:ea typeface="Calibri" panose="020F0502020204030204" pitchFamily="34" charset="0"/>
                    <a:cs typeface="Times New Roman" panose="02020603050405020304" pitchFamily="18" charset="0"/>
                  </a:rPr>
                  <a:t>Si T tiene </a:t>
                </a:r>
                <a:r>
                  <a:rPr lang="es-ES_tradnl" sz="2000" i="1" dirty="0">
                    <a:effectLst/>
                    <a:latin typeface="Arial" panose="020B0604020202020204" pitchFamily="34" charset="0"/>
                    <a:ea typeface="Calibri" panose="020F0502020204030204" pitchFamily="34" charset="0"/>
                    <a:cs typeface="Times New Roman" panose="02020603050405020304" pitchFamily="18" charset="0"/>
                  </a:rPr>
                  <a:t>n vértices, entonces tiene  </a:t>
                </a:r>
                <a14:m>
                  <m:oMath xmlns:m="http://schemas.openxmlformats.org/officeDocument/2006/math">
                    <m:r>
                      <a:rPr lang="es-ES_tradnl" sz="2000" i="1">
                        <a:effectLst/>
                        <a:latin typeface="Cambria Math" panose="02040503050406030204" pitchFamily="18" charset="0"/>
                      </a:rPr>
                      <m:t>ⅈ=</m:t>
                    </m:r>
                    <m:f>
                      <m:fPr>
                        <m:ctrlPr>
                          <a:rPr lang="es-ES_tradnl" sz="2000" i="1">
                            <a:effectLst/>
                            <a:latin typeface="Cambria Math" panose="02040503050406030204" pitchFamily="18" charset="0"/>
                          </a:rPr>
                        </m:ctrlPr>
                      </m:fPr>
                      <m:num>
                        <m:r>
                          <a:rPr lang="es-ES_tradnl" sz="2000" i="1">
                            <a:effectLst/>
                            <a:latin typeface="Cambria Math" panose="02040503050406030204" pitchFamily="18" charset="0"/>
                          </a:rPr>
                          <m:t>𝑛</m:t>
                        </m:r>
                        <m:r>
                          <a:rPr lang="es-ES_tradnl" sz="2000" i="1">
                            <a:effectLst/>
                            <a:latin typeface="Cambria Math" panose="02040503050406030204" pitchFamily="18" charset="0"/>
                          </a:rPr>
                          <m:t>−1</m:t>
                        </m:r>
                      </m:num>
                      <m:den>
                        <m:r>
                          <a:rPr lang="es-ES_tradnl" sz="2000" i="1">
                            <a:effectLst/>
                            <a:latin typeface="Cambria Math" panose="02040503050406030204" pitchFamily="18" charset="0"/>
                          </a:rPr>
                          <m:t>𝑚</m:t>
                        </m:r>
                      </m:den>
                    </m:f>
                  </m:oMath>
                </a14:m>
                <a:r>
                  <a:rPr lang="es-ES_tradnl" sz="2000" i="1" dirty="0">
                    <a:effectLst/>
                    <a:latin typeface="Arial" panose="020B0604020202020204" pitchFamily="34" charset="0"/>
                    <a:ea typeface="Calibri" panose="020F0502020204030204" pitchFamily="34" charset="0"/>
                    <a:cs typeface="Times New Roman" panose="02020603050405020304" pitchFamily="18" charset="0"/>
                  </a:rPr>
                  <a:t> </a:t>
                </a:r>
                <a:r>
                  <a:rPr lang="es-ES_tradnl" sz="2000" dirty="0">
                    <a:effectLst/>
                    <a:latin typeface="Arial" panose="020B0604020202020204" pitchFamily="34" charset="0"/>
                    <a:ea typeface="Calibri" panose="020F0502020204030204" pitchFamily="34" charset="0"/>
                    <a:cs typeface="Times New Roman" panose="02020603050405020304" pitchFamily="18" charset="0"/>
                  </a:rPr>
                  <a:t>vértices internos y </a:t>
                </a:r>
                <a14:m>
                  <m:oMath xmlns:m="http://schemas.openxmlformats.org/officeDocument/2006/math">
                    <m:r>
                      <m:rPr>
                        <m:sty m:val="p"/>
                      </m:rPr>
                      <a:rPr lang="es-ES" sz="2000">
                        <a:latin typeface="Cambria Math" panose="02040503050406030204" pitchFamily="18" charset="0"/>
                      </a:rPr>
                      <m:t>l</m:t>
                    </m:r>
                    <m:r>
                      <a:rPr lang="es-ES" sz="2000" i="0">
                        <a:effectLst/>
                        <a:latin typeface="Cambria Math" panose="02040503050406030204" pitchFamily="18" charset="0"/>
                      </a:rPr>
                      <m:t>=</m:t>
                    </m:r>
                    <m:f>
                      <m:fPr>
                        <m:ctrlPr>
                          <a:rPr lang="es-ES" sz="2000" i="1">
                            <a:effectLst/>
                            <a:latin typeface="Cambria Math" panose="02040503050406030204" pitchFamily="18" charset="0"/>
                          </a:rPr>
                        </m:ctrlPr>
                      </m:fPr>
                      <m:num>
                        <m:d>
                          <m:dPr>
                            <m:ctrlPr>
                              <a:rPr lang="es-ES" sz="2000" i="1">
                                <a:effectLst/>
                                <a:latin typeface="Cambria Math" panose="02040503050406030204" pitchFamily="18" charset="0"/>
                              </a:rPr>
                            </m:ctrlPr>
                          </m:dPr>
                          <m:e>
                            <m:r>
                              <a:rPr lang="es-ES" sz="2000" i="1">
                                <a:effectLst/>
                                <a:latin typeface="Cambria Math" panose="02040503050406030204" pitchFamily="18" charset="0"/>
                              </a:rPr>
                              <m:t>𝑚</m:t>
                            </m:r>
                            <m:r>
                              <a:rPr lang="es-ES" sz="2000" i="0">
                                <a:effectLst/>
                                <a:latin typeface="Cambria Math" panose="02040503050406030204" pitchFamily="18" charset="0"/>
                              </a:rPr>
                              <m:t>−1</m:t>
                            </m:r>
                          </m:e>
                        </m:d>
                        <m:r>
                          <a:rPr lang="es-ES" sz="2000" i="1">
                            <a:effectLst/>
                            <a:latin typeface="Cambria Math" panose="02040503050406030204" pitchFamily="18" charset="0"/>
                          </a:rPr>
                          <m:t>𝑛</m:t>
                        </m:r>
                        <m:r>
                          <a:rPr lang="es-ES" sz="2000" i="0">
                            <a:effectLst/>
                            <a:latin typeface="Cambria Math" panose="02040503050406030204" pitchFamily="18" charset="0"/>
                          </a:rPr>
                          <m:t>+1</m:t>
                        </m:r>
                      </m:num>
                      <m:den>
                        <m:r>
                          <a:rPr lang="es-ES" sz="2000" i="1">
                            <a:effectLst/>
                            <a:latin typeface="Cambria Math" panose="02040503050406030204" pitchFamily="18" charset="0"/>
                          </a:rPr>
                          <m:t>𝑚</m:t>
                        </m:r>
                      </m:den>
                    </m:f>
                  </m:oMath>
                </a14:m>
                <a:r>
                  <a:rPr lang="es-ES" sz="2000" dirty="0">
                    <a:effectLst/>
                    <a:latin typeface="Calibri" panose="020F0502020204030204" pitchFamily="34" charset="0"/>
                    <a:ea typeface="Calibri" panose="020F0502020204030204" pitchFamily="34" charset="0"/>
                    <a:cs typeface="Times New Roman" panose="02020603050405020304" pitchFamily="18" charset="0"/>
                  </a:rPr>
                  <a:t> hojas </a:t>
                </a:r>
              </a:p>
              <a:p>
                <a:pPr marL="0" lvl="0" indent="0">
                  <a:buNone/>
                </a:pP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marL="0" lvl="0" indent="0">
                  <a:buNone/>
                </a:pPr>
                <a:r>
                  <a:rPr lang="es-ES" sz="2000" dirty="0">
                    <a:effectLst/>
                    <a:latin typeface="Calibri" panose="020F0502020204030204" pitchFamily="34" charset="0"/>
                    <a:ea typeface="Calibri" panose="020F0502020204030204" pitchFamily="34" charset="0"/>
                    <a:cs typeface="Times New Roman" panose="02020603050405020304" pitchFamily="18" charset="0"/>
                  </a:rPr>
                  <a:t>2. </a:t>
                </a:r>
                <a:r>
                  <a:rPr lang="es-ES_tradnl" sz="2000" dirty="0">
                    <a:effectLst/>
                    <a:latin typeface="Arial" panose="020B0604020202020204" pitchFamily="34" charset="0"/>
                    <a:ea typeface="Calibri" panose="020F0502020204030204" pitchFamily="34" charset="0"/>
                    <a:cs typeface="Times New Roman" panose="02020603050405020304" pitchFamily="18" charset="0"/>
                  </a:rPr>
                  <a:t>Si T tiene </a:t>
                </a:r>
                <a:r>
                  <a:rPr lang="es-ES_tradnl" sz="2000" i="1" dirty="0">
                    <a:effectLst/>
                    <a:latin typeface="Arial" panose="020B0604020202020204" pitchFamily="34" charset="0"/>
                    <a:ea typeface="Calibri" panose="020F0502020204030204" pitchFamily="34" charset="0"/>
                    <a:cs typeface="Times New Roman" panose="02020603050405020304" pitchFamily="18" charset="0"/>
                  </a:rPr>
                  <a:t>i</a:t>
                </a:r>
                <a:r>
                  <a:rPr lang="es-ES_tradnl" sz="2000" dirty="0">
                    <a:effectLst/>
                    <a:latin typeface="Arial" panose="020B0604020202020204" pitchFamily="34" charset="0"/>
                    <a:ea typeface="Calibri" panose="020F0502020204030204" pitchFamily="34" charset="0"/>
                    <a:cs typeface="Times New Roman" panose="02020603050405020304" pitchFamily="18" charset="0"/>
                  </a:rPr>
                  <a:t>  vértices internos, tiene  </a:t>
                </a:r>
                <a14:m>
                  <m:oMath xmlns:m="http://schemas.openxmlformats.org/officeDocument/2006/math">
                    <m:r>
                      <a:rPr lang="es-ES_tradnl" sz="2000" i="1">
                        <a:effectLst/>
                        <a:latin typeface="Cambria Math" panose="02040503050406030204" pitchFamily="18" charset="0"/>
                      </a:rPr>
                      <m:t>𝑛</m:t>
                    </m:r>
                    <m:r>
                      <a:rPr lang="es-ES_tradnl" sz="2000" i="0">
                        <a:effectLst/>
                        <a:latin typeface="Cambria Math" panose="02040503050406030204" pitchFamily="18" charset="0"/>
                      </a:rPr>
                      <m:t>=</m:t>
                    </m:r>
                    <m:r>
                      <a:rPr lang="es-ES_tradnl" sz="2000" i="1">
                        <a:effectLst/>
                        <a:latin typeface="Cambria Math" panose="02040503050406030204" pitchFamily="18" charset="0"/>
                      </a:rPr>
                      <m:t>𝑚</m:t>
                    </m:r>
                    <m:r>
                      <a:rPr lang="es-ES_tradnl" sz="2000" i="0">
                        <a:effectLst/>
                        <a:latin typeface="Cambria Math" panose="02040503050406030204" pitchFamily="18" charset="0"/>
                      </a:rPr>
                      <m:t>⋅ⅈ+</m:t>
                    </m:r>
                    <m:r>
                      <a:rPr lang="es-ES" sz="2000" b="0" i="1">
                        <a:effectLst/>
                        <a:latin typeface="Cambria Math" panose="02040503050406030204" pitchFamily="18" charset="0"/>
                      </a:rPr>
                      <m:t>1 </m:t>
                    </m:r>
                    <m:r>
                      <a:rPr lang="es-ES" sz="2000" b="0" i="1">
                        <a:effectLst/>
                        <a:latin typeface="Cambria Math" panose="02040503050406030204" pitchFamily="18" charset="0"/>
                      </a:rPr>
                      <m:t>𝑣</m:t>
                    </m:r>
                    <m:r>
                      <a:rPr lang="es-ES" sz="2000" b="0" i="1">
                        <a:effectLst/>
                        <a:latin typeface="Cambria Math" panose="02040503050406030204" pitchFamily="18" charset="0"/>
                      </a:rPr>
                      <m:t>é</m:t>
                    </m:r>
                    <m:r>
                      <a:rPr lang="es-ES" sz="2000" b="0" i="1">
                        <a:effectLst/>
                        <a:latin typeface="Cambria Math" panose="02040503050406030204" pitchFamily="18" charset="0"/>
                      </a:rPr>
                      <m:t>𝑟𝑡𝑖𝑐𝑒𝑠</m:t>
                    </m:r>
                    <m:r>
                      <a:rPr lang="es-ES" sz="2000" b="0" i="1">
                        <a:effectLst/>
                        <a:latin typeface="Cambria Math" panose="02040503050406030204" pitchFamily="18" charset="0"/>
                      </a:rPr>
                      <m:t> </m:t>
                    </m:r>
                    <m:r>
                      <a:rPr lang="es-ES_tradnl" sz="2000" i="1">
                        <a:effectLst/>
                        <a:latin typeface="Cambria Math" panose="02040503050406030204" pitchFamily="18" charset="0"/>
                      </a:rPr>
                      <m:t>𝑦</m:t>
                    </m:r>
                    <m:r>
                      <a:rPr lang="es-ES" sz="2000" b="0" i="1">
                        <a:effectLst/>
                        <a:latin typeface="Cambria Math" panose="02040503050406030204" pitchFamily="18" charset="0"/>
                      </a:rPr>
                      <m:t> </m:t>
                    </m:r>
                    <m:r>
                      <a:rPr lang="es-ES_tradnl" sz="2000" i="1">
                        <a:effectLst/>
                        <a:latin typeface="Cambria Math" panose="02040503050406030204" pitchFamily="18" charset="0"/>
                      </a:rPr>
                      <m:t>𝑙</m:t>
                    </m:r>
                    <m:r>
                      <a:rPr lang="es-ES_tradnl" sz="2000" i="0">
                        <a:effectLst/>
                        <a:latin typeface="Cambria Math" panose="02040503050406030204" pitchFamily="18" charset="0"/>
                      </a:rPr>
                      <m:t>=</m:t>
                    </m:r>
                    <m:d>
                      <m:dPr>
                        <m:ctrlPr>
                          <a:rPr lang="es-ES_tradnl" sz="2000" i="1">
                            <a:effectLst/>
                            <a:latin typeface="Cambria Math" panose="02040503050406030204" pitchFamily="18" charset="0"/>
                          </a:rPr>
                        </m:ctrlPr>
                      </m:dPr>
                      <m:e>
                        <m:r>
                          <a:rPr lang="es-ES_tradnl" sz="2000" i="1">
                            <a:effectLst/>
                            <a:latin typeface="Cambria Math" panose="02040503050406030204" pitchFamily="18" charset="0"/>
                          </a:rPr>
                          <m:t>𝑚</m:t>
                        </m:r>
                        <m:r>
                          <a:rPr lang="es-ES_tradnl" sz="2000" i="0">
                            <a:effectLst/>
                            <a:latin typeface="Cambria Math" panose="02040503050406030204" pitchFamily="18" charset="0"/>
                          </a:rPr>
                          <m:t>−1</m:t>
                        </m:r>
                      </m:e>
                    </m:d>
                    <m:r>
                      <a:rPr lang="es-ES_tradnl" sz="2000" i="0">
                        <a:effectLst/>
                        <a:latin typeface="Cambria Math" panose="02040503050406030204" pitchFamily="18" charset="0"/>
                      </a:rPr>
                      <m:t>ⅈ+1</m:t>
                    </m:r>
                  </m:oMath>
                </a14:m>
                <a:r>
                  <a:rPr lang="es-ES_tradnl" sz="2000" dirty="0">
                    <a:effectLst/>
                    <a:latin typeface="Arial" panose="020B0604020202020204" pitchFamily="34" charset="0"/>
                    <a:ea typeface="Calibri" panose="020F0502020204030204" pitchFamily="34" charset="0"/>
                    <a:cs typeface="Times New Roman" panose="02020603050405020304" pitchFamily="18" charset="0"/>
                  </a:rPr>
                  <a:t> </a:t>
                </a:r>
                <a:r>
                  <a:rPr lang="es-ES_tradnl" sz="2000" i="1" dirty="0">
                    <a:latin typeface="Arial" panose="020B0604020202020204" pitchFamily="34" charset="0"/>
                    <a:ea typeface="Calibri" panose="020F0502020204030204" pitchFamily="34" charset="0"/>
                    <a:cs typeface="Times New Roman" panose="02020603050405020304" pitchFamily="18" charset="0"/>
                  </a:rPr>
                  <a:t>hojas.</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None/>
                </a:pPr>
                <a:endParaRPr lang="es-ES_tradnl" sz="2000" dirty="0">
                  <a:effectLst/>
                  <a:latin typeface="Arial" panose="020B0604020202020204" pitchFamily="34" charset="0"/>
                  <a:ea typeface="Calibri" panose="020F0502020204030204" pitchFamily="34" charset="0"/>
                  <a:cs typeface="Times New Roman" panose="02020603050405020304" pitchFamily="18" charset="0"/>
                </a:endParaRPr>
              </a:p>
              <a:p>
                <a:pPr marL="0" lvl="0" indent="0">
                  <a:buNone/>
                </a:pPr>
                <a:r>
                  <a:rPr lang="es-ES_tradnl" sz="2000" dirty="0">
                    <a:latin typeface="Arial" panose="020B0604020202020204" pitchFamily="34" charset="0"/>
                    <a:ea typeface="Calibri" panose="020F0502020204030204" pitchFamily="34" charset="0"/>
                    <a:cs typeface="Times New Roman" panose="02020603050405020304" pitchFamily="18" charset="0"/>
                  </a:rPr>
                  <a:t>3. </a:t>
                </a:r>
                <a:r>
                  <a:rPr lang="es-ES_tradnl" sz="2000" dirty="0">
                    <a:effectLst/>
                    <a:latin typeface="Arial" panose="020B0604020202020204" pitchFamily="34" charset="0"/>
                    <a:ea typeface="Calibri" panose="020F0502020204030204" pitchFamily="34" charset="0"/>
                    <a:cs typeface="Times New Roman" panose="02020603050405020304" pitchFamily="18" charset="0"/>
                  </a:rPr>
                  <a:t>Si T tiene l hojas, entonces tiene </a:t>
                </a:r>
                <a14:m>
                  <m:oMath xmlns:m="http://schemas.openxmlformats.org/officeDocument/2006/math">
                    <m:r>
                      <a:rPr lang="es-ES_tradnl" sz="2000" i="1">
                        <a:effectLst/>
                        <a:latin typeface="Cambria Math" panose="02040503050406030204" pitchFamily="18" charset="0"/>
                      </a:rPr>
                      <m:t>𝑛</m:t>
                    </m:r>
                    <m:r>
                      <a:rPr lang="es-ES_tradnl" sz="2000" i="0">
                        <a:effectLst/>
                        <a:latin typeface="Cambria Math" panose="02040503050406030204" pitchFamily="18" charset="0"/>
                      </a:rPr>
                      <m:t>=</m:t>
                    </m:r>
                    <m:f>
                      <m:fPr>
                        <m:ctrlPr>
                          <a:rPr lang="es-ES_tradnl" sz="2000" i="1">
                            <a:effectLst/>
                            <a:latin typeface="Cambria Math" panose="02040503050406030204" pitchFamily="18" charset="0"/>
                          </a:rPr>
                        </m:ctrlPr>
                      </m:fPr>
                      <m:num>
                        <m:r>
                          <a:rPr lang="es-ES_tradnl" sz="2000" i="1">
                            <a:effectLst/>
                            <a:latin typeface="Cambria Math" panose="02040503050406030204" pitchFamily="18" charset="0"/>
                          </a:rPr>
                          <m:t>𝑚𝑙</m:t>
                        </m:r>
                        <m:r>
                          <a:rPr lang="es-ES_tradnl" sz="2000" i="0">
                            <a:effectLst/>
                            <a:latin typeface="Cambria Math" panose="02040503050406030204" pitchFamily="18" charset="0"/>
                          </a:rPr>
                          <m:t>−1</m:t>
                        </m:r>
                      </m:num>
                      <m:den>
                        <m:r>
                          <a:rPr lang="es-ES_tradnl" sz="2000" i="1">
                            <a:effectLst/>
                            <a:latin typeface="Cambria Math" panose="02040503050406030204" pitchFamily="18" charset="0"/>
                          </a:rPr>
                          <m:t>𝑚</m:t>
                        </m:r>
                        <m:r>
                          <a:rPr lang="es-ES_tradnl" sz="2000" i="0">
                            <a:effectLst/>
                            <a:latin typeface="Cambria Math" panose="02040503050406030204" pitchFamily="18" charset="0"/>
                          </a:rPr>
                          <m:t>−1</m:t>
                        </m:r>
                      </m:den>
                    </m:f>
                    <m:r>
                      <a:rPr lang="es-ES" sz="2000" b="0" i="0">
                        <a:effectLst/>
                        <a:latin typeface="Cambria Math" panose="02040503050406030204" pitchFamily="18" charset="0"/>
                      </a:rPr>
                      <m:t> </m:t>
                    </m:r>
                    <m:r>
                      <m:rPr>
                        <m:sty m:val="p"/>
                      </m:rPr>
                      <a:rPr lang="es-ES" sz="2000" b="0" i="0">
                        <a:effectLst/>
                        <a:latin typeface="Cambria Math" panose="02040503050406030204" pitchFamily="18" charset="0"/>
                      </a:rPr>
                      <m:t>v</m:t>
                    </m:r>
                    <m:r>
                      <a:rPr lang="es-ES" sz="2000" b="0" i="0">
                        <a:effectLst/>
                        <a:latin typeface="Cambria Math" panose="02040503050406030204" pitchFamily="18" charset="0"/>
                      </a:rPr>
                      <m:t>é</m:t>
                    </m:r>
                    <m:r>
                      <m:rPr>
                        <m:sty m:val="p"/>
                      </m:rPr>
                      <a:rPr lang="es-ES" sz="2000" b="0" i="0">
                        <a:effectLst/>
                        <a:latin typeface="Cambria Math" panose="02040503050406030204" pitchFamily="18" charset="0"/>
                      </a:rPr>
                      <m:t>rtices</m:t>
                    </m:r>
                    <m:r>
                      <a:rPr lang="es-ES" sz="2000" b="0" i="0">
                        <a:effectLst/>
                        <a:latin typeface="Cambria Math" panose="02040503050406030204" pitchFamily="18" charset="0"/>
                      </a:rPr>
                      <m:t> </m:t>
                    </m:r>
                    <m:r>
                      <m:rPr>
                        <m:sty m:val="p"/>
                      </m:rPr>
                      <a:rPr lang="es-ES" sz="2000" b="0" i="0">
                        <a:effectLst/>
                        <a:latin typeface="Cambria Math" panose="02040503050406030204" pitchFamily="18" charset="0"/>
                      </a:rPr>
                      <m:t>y</m:t>
                    </m:r>
                    <m:r>
                      <a:rPr lang="es-ES" sz="2000" b="0" i="0">
                        <a:effectLst/>
                        <a:latin typeface="Cambria Math" panose="02040503050406030204" pitchFamily="18" charset="0"/>
                      </a:rPr>
                      <m:t> ⅈ=</m:t>
                    </m:r>
                  </m:oMath>
                </a14:m>
                <a:r>
                  <a:rPr lang="es-ES_tradnl" sz="2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es-ES_tradnl" sz="2000" i="1">
                            <a:latin typeface="Cambria Math" panose="02040503050406030204" pitchFamily="18" charset="0"/>
                          </a:rPr>
                        </m:ctrlPr>
                      </m:fPr>
                      <m:num>
                        <m:r>
                          <a:rPr lang="es-ES_tradnl" sz="2000" i="1">
                            <a:latin typeface="Cambria Math" panose="02040503050406030204" pitchFamily="18" charset="0"/>
                          </a:rPr>
                          <m:t>𝑙</m:t>
                        </m:r>
                        <m:r>
                          <a:rPr lang="es-ES_tradnl" sz="2000">
                            <a:latin typeface="Cambria Math" panose="02040503050406030204" pitchFamily="18" charset="0"/>
                          </a:rPr>
                          <m:t>−1</m:t>
                        </m:r>
                      </m:num>
                      <m:den>
                        <m:r>
                          <a:rPr lang="es-ES_tradnl" sz="2000" i="1">
                            <a:latin typeface="Cambria Math" panose="02040503050406030204" pitchFamily="18" charset="0"/>
                          </a:rPr>
                          <m:t>𝑚</m:t>
                        </m:r>
                        <m:r>
                          <a:rPr lang="es-ES_tradnl" sz="2000">
                            <a:latin typeface="Cambria Math" panose="02040503050406030204" pitchFamily="18" charset="0"/>
                          </a:rPr>
                          <m:t>−1</m:t>
                        </m:r>
                      </m:den>
                    </m:f>
                  </m:oMath>
                </a14:m>
                <a:r>
                  <a:rPr lang="es-ES_tradnl" sz="2000" dirty="0">
                    <a:latin typeface="Arial" panose="020B0604020202020204" pitchFamily="34" charset="0"/>
                    <a:ea typeface="Calibri" panose="020F0502020204030204" pitchFamily="34" charset="0"/>
                    <a:cs typeface="Times New Roman" panose="02020603050405020304" pitchFamily="18" charset="0"/>
                  </a:rPr>
                  <a:t> </a:t>
                </a:r>
                <a:r>
                  <a:rPr lang="es-ES_tradnl" sz="2000" dirty="0">
                    <a:effectLst/>
                    <a:latin typeface="Arial" panose="020B0604020202020204" pitchFamily="34" charset="0"/>
                    <a:ea typeface="Calibri" panose="020F0502020204030204" pitchFamily="34" charset="0"/>
                    <a:cs typeface="Times New Roman" panose="02020603050405020304" pitchFamily="18" charset="0"/>
                  </a:rPr>
                  <a:t>vértices internos.</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p>
                <a:pPr indent="0">
                  <a:buNone/>
                </a:pPr>
                <a:r>
                  <a:rPr lang="es-ES_tradnl" sz="2000" dirty="0">
                    <a:effectLst/>
                    <a:latin typeface="Arial" panose="020B0604020202020204" pitchFamily="34" charset="0"/>
                    <a:ea typeface="Calibri" panose="020F0502020204030204" pitchFamily="34" charset="0"/>
                    <a:cs typeface="Times New Roman" panose="02020603050405020304" pitchFamily="18" charset="0"/>
                  </a:rPr>
                  <a:t> </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2000" dirty="0"/>
              </a:p>
            </p:txBody>
          </p:sp>
        </mc:Choice>
        <mc:Fallback>
          <p:sp>
            <p:nvSpPr>
              <p:cNvPr id="3" name="Marcador de contenido 2">
                <a:extLst>
                  <a:ext uri="{FF2B5EF4-FFF2-40B4-BE49-F238E27FC236}">
                    <a16:creationId xmlns:a16="http://schemas.microsoft.com/office/drawing/2014/main" id="{5095859F-A143-493C-9C00-0511E6A19A38}"/>
                  </a:ext>
                </a:extLst>
              </p:cNvPr>
              <p:cNvSpPr>
                <a:spLocks noGrp="1" noRot="1" noChangeAspect="1" noMove="1" noResize="1" noEditPoints="1" noAdjustHandles="1" noChangeArrowheads="1" noChangeShapeType="1" noTextEdit="1"/>
              </p:cNvSpPr>
              <p:nvPr>
                <p:ph idx="1"/>
              </p:nvPr>
            </p:nvSpPr>
            <p:spPr>
              <a:xfrm>
                <a:off x="793660" y="2599509"/>
                <a:ext cx="10143668" cy="3435531"/>
              </a:xfrm>
              <a:blipFill>
                <a:blip r:embed="rId2"/>
                <a:stretch>
                  <a:fillRect l="-601" t="-7801"/>
                </a:stretch>
              </a:blipFill>
            </p:spPr>
            <p:txBody>
              <a:bodyPr/>
              <a:lstStyle/>
              <a:p>
                <a:r>
                  <a:rPr lang="es-ES">
                    <a:noFill/>
                  </a:rPr>
                  <a:t> </a:t>
                </a:r>
              </a:p>
            </p:txBody>
          </p:sp>
        </mc:Fallback>
      </mc:AlternateContent>
    </p:spTree>
    <p:extLst>
      <p:ext uri="{BB962C8B-B14F-4D97-AF65-F5344CB8AC3E}">
        <p14:creationId xmlns:p14="http://schemas.microsoft.com/office/powerpoint/2010/main" val="28496751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1">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23">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33" name="Rectangle 2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5">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6DDE18A-2F8E-468D-89C9-02CDBF7AF7AC}"/>
              </a:ext>
            </a:extLst>
          </p:cNvPr>
          <p:cNvSpPr>
            <a:spLocks noGrp="1"/>
          </p:cNvSpPr>
          <p:nvPr>
            <p:ph type="title"/>
          </p:nvPr>
        </p:nvSpPr>
        <p:spPr>
          <a:xfrm>
            <a:off x="1043631" y="809898"/>
            <a:ext cx="9942716" cy="1554480"/>
          </a:xfrm>
        </p:spPr>
        <p:txBody>
          <a:bodyPr anchor="ctr">
            <a:normAutofit/>
          </a:bodyPr>
          <a:lstStyle/>
          <a:p>
            <a:r>
              <a:rPr lang="es-ES" sz="4800" dirty="0">
                <a:latin typeface="Abadi" panose="020B0604020104020204" pitchFamily="34" charset="0"/>
              </a:rPr>
              <a:t>Número de hojas en </a:t>
            </a:r>
            <a:r>
              <a:rPr lang="es-ES_tradnl" sz="4800" dirty="0">
                <a:effectLst/>
                <a:latin typeface="Abadi" panose="020B0604020104020204" pitchFamily="34" charset="0"/>
                <a:ea typeface="Times New Roman" panose="02020603050405020304" pitchFamily="18" charset="0"/>
                <a:cs typeface="Times New Roman" panose="02020603050405020304" pitchFamily="18" charset="0"/>
              </a:rPr>
              <a:t>un árbol m-ario </a:t>
            </a:r>
            <a:endParaRPr lang="es-ES" sz="4800" dirty="0">
              <a:latin typeface="Abadi" panose="020B0604020104020204" pitchFamily="34" charset="0"/>
            </a:endParaRPr>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CCAFA717-E542-40FA-B816-036B9D7E5C97}"/>
                  </a:ext>
                </a:extLst>
              </p:cNvPr>
              <p:cNvSpPr>
                <a:spLocks noGrp="1"/>
              </p:cNvSpPr>
              <p:nvPr>
                <p:ph idx="1"/>
              </p:nvPr>
            </p:nvSpPr>
            <p:spPr>
              <a:xfrm>
                <a:off x="1045028" y="3017522"/>
                <a:ext cx="9941319" cy="3124658"/>
              </a:xfrm>
            </p:spPr>
            <p:txBody>
              <a:bodyPr anchor="ctr">
                <a:normAutofit/>
              </a:bodyPr>
              <a:lstStyle/>
              <a:p>
                <a:pPr marL="457200"/>
                <a:r>
                  <a:rPr lang="es-ES_tradnl" sz="2400" b="1" dirty="0">
                    <a:effectLst/>
                    <a:latin typeface="Arial" panose="020B0604020202020204" pitchFamily="34" charset="0"/>
                    <a:ea typeface="Calibri" panose="020F0502020204030204" pitchFamily="34" charset="0"/>
                    <a:cs typeface="Times New Roman" panose="02020603050405020304" pitchFamily="18" charset="0"/>
                  </a:rPr>
                  <a:t>TEOREMA</a:t>
                </a:r>
                <a:r>
                  <a:rPr lang="es-ES_tradnl" sz="2400" dirty="0">
                    <a:effectLst/>
                    <a:latin typeface="Arial" panose="020B0604020202020204" pitchFamily="34" charset="0"/>
                    <a:ea typeface="Calibri" panose="020F0502020204030204" pitchFamily="34" charset="0"/>
                    <a:cs typeface="Times New Roman" panose="02020603050405020304" pitchFamily="18" charset="0"/>
                  </a:rPr>
                  <a:t>: Existen a lo sumo </a:t>
                </a:r>
                <a14:m>
                  <m:oMath xmlns:m="http://schemas.openxmlformats.org/officeDocument/2006/math">
                    <m:sSup>
                      <m:sSupPr>
                        <m:ctrlPr>
                          <a:rPr lang="es-ES" sz="2400" i="1">
                            <a:effectLst/>
                            <a:latin typeface="Cambria Math" panose="02040503050406030204" pitchFamily="18" charset="0"/>
                            <a:ea typeface="Calibri" panose="020F0502020204030204" pitchFamily="34" charset="0"/>
                            <a:cs typeface="Arial" panose="020B0604020202020204" pitchFamily="34" charset="0"/>
                          </a:rPr>
                        </m:ctrlPr>
                      </m:sSupPr>
                      <m:e>
                        <m:r>
                          <a:rPr lang="es-ES_tradnl" sz="2400" i="1">
                            <a:effectLst/>
                            <a:latin typeface="Cambria Math" panose="02040503050406030204" pitchFamily="18" charset="0"/>
                            <a:ea typeface="Calibri" panose="020F0502020204030204" pitchFamily="34" charset="0"/>
                            <a:cs typeface="Arial" panose="020B0604020202020204" pitchFamily="34" charset="0"/>
                          </a:rPr>
                          <m:t>𝑚</m:t>
                        </m:r>
                      </m:e>
                      <m:sup>
                        <m:r>
                          <a:rPr lang="es-ES_tradnl" sz="2400" i="1">
                            <a:effectLst/>
                            <a:latin typeface="Cambria Math" panose="02040503050406030204" pitchFamily="18" charset="0"/>
                            <a:ea typeface="Calibri" panose="020F0502020204030204" pitchFamily="34" charset="0"/>
                            <a:cs typeface="Arial" panose="020B0604020202020204" pitchFamily="34" charset="0"/>
                          </a:rPr>
                          <m:t>h</m:t>
                        </m:r>
                      </m:sup>
                    </m:sSup>
                  </m:oMath>
                </a14:m>
                <a:r>
                  <a:rPr lang="es-ES_tradnl" sz="2400" dirty="0">
                    <a:effectLst/>
                    <a:latin typeface="Arial" panose="020B0604020202020204" pitchFamily="34" charset="0"/>
                    <a:ea typeface="Times New Roman" panose="02020603050405020304" pitchFamily="18" charset="0"/>
                    <a:cs typeface="Times New Roman" panose="02020603050405020304" pitchFamily="18" charset="0"/>
                  </a:rPr>
                  <a:t> hojas en un árbol m-ario de altura h.</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p>
                <a:pPr indent="0">
                  <a:buNone/>
                </a:pPr>
                <a:r>
                  <a:rPr lang="es-ES_tradnl" sz="2400" dirty="0">
                    <a:effectLst/>
                    <a:latin typeface="Arial" panose="020B0604020202020204" pitchFamily="34" charset="0"/>
                    <a:ea typeface="Times New Roman" panose="02020603050405020304" pitchFamily="18" charset="0"/>
                    <a:cs typeface="Times New Roman" panose="02020603050405020304" pitchFamily="18" charset="0"/>
                  </a:rPr>
                  <a:t> </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es-ES_tradnl" sz="2400" b="1" dirty="0">
                    <a:effectLst/>
                    <a:latin typeface="Arial" panose="020B0604020202020204" pitchFamily="34" charset="0"/>
                    <a:ea typeface="Calibri" panose="020F0502020204030204" pitchFamily="34" charset="0"/>
                    <a:cs typeface="Times New Roman" panose="02020603050405020304" pitchFamily="18" charset="0"/>
                  </a:rPr>
                  <a:t>Corolario: </a:t>
                </a:r>
                <a:r>
                  <a:rPr lang="es-ES_tradnl" sz="2400" dirty="0">
                    <a:effectLst/>
                    <a:latin typeface="Arial" panose="020B0604020202020204" pitchFamily="34" charset="0"/>
                    <a:ea typeface="Calibri" panose="020F0502020204030204" pitchFamily="34" charset="0"/>
                    <a:cs typeface="Times New Roman" panose="02020603050405020304" pitchFamily="18" charset="0"/>
                  </a:rPr>
                  <a:t>Si un</a:t>
                </a:r>
                <a:r>
                  <a:rPr lang="es-ES_tradnl" sz="2400" b="1" dirty="0">
                    <a:effectLst/>
                    <a:latin typeface="Arial" panose="020B0604020202020204" pitchFamily="34" charset="0"/>
                    <a:ea typeface="Calibri" panose="020F0502020204030204" pitchFamily="34" charset="0"/>
                    <a:cs typeface="Times New Roman" panose="02020603050405020304" pitchFamily="18" charset="0"/>
                  </a:rPr>
                  <a:t> </a:t>
                </a:r>
                <a:r>
                  <a:rPr lang="es-ES_tradnl" sz="2400" dirty="0" err="1">
                    <a:effectLst/>
                    <a:latin typeface="Arial" panose="020B0604020202020204" pitchFamily="34" charset="0"/>
                    <a:ea typeface="Times New Roman" panose="02020603050405020304" pitchFamily="18" charset="0"/>
                    <a:cs typeface="Times New Roman" panose="02020603050405020304" pitchFamily="18" charset="0"/>
                  </a:rPr>
                  <a:t>un</a:t>
                </a:r>
                <a:r>
                  <a:rPr lang="es-ES_tradnl" sz="2400" dirty="0">
                    <a:effectLst/>
                    <a:latin typeface="Arial" panose="020B0604020202020204" pitchFamily="34" charset="0"/>
                    <a:ea typeface="Times New Roman" panose="02020603050405020304" pitchFamily="18" charset="0"/>
                    <a:cs typeface="Times New Roman" panose="02020603050405020304" pitchFamily="18" charset="0"/>
                  </a:rPr>
                  <a:t> árbol m-ario de altura h tiene l hojas, entonces h es mayor o igual que </a:t>
                </a:r>
                <a:r>
                  <a:rPr lang="es-ES_tradnl" sz="2400" dirty="0" err="1">
                    <a:effectLst/>
                    <a:latin typeface="Arial" panose="020B0604020202020204" pitchFamily="34" charset="0"/>
                    <a:ea typeface="Times New Roman" panose="02020603050405020304" pitchFamily="18" charset="0"/>
                    <a:cs typeface="Times New Roman" panose="02020603050405020304" pitchFamily="18" charset="0"/>
                  </a:rPr>
                  <a:t>l</a:t>
                </a:r>
                <a:r>
                  <a:rPr lang="es-ES_tradnl" sz="2400" dirty="0" err="1">
                    <a:effectLst/>
                    <a:latin typeface="Calibri" panose="020F0502020204030204" pitchFamily="34" charset="0"/>
                    <a:ea typeface="Calibri" panose="020F0502020204030204" pitchFamily="34" charset="0"/>
                    <a:cs typeface="Times New Roman" panose="02020603050405020304" pitchFamily="18" charset="0"/>
                  </a:rPr>
                  <a:t>og</a:t>
                </a:r>
                <a:r>
                  <a:rPr lang="es-ES_tradnl" sz="2400" baseline="-25000" dirty="0" err="1">
                    <a:effectLst/>
                    <a:latin typeface="Calibri" panose="020F0502020204030204" pitchFamily="34" charset="0"/>
                    <a:ea typeface="Calibri" panose="020F0502020204030204" pitchFamily="34" charset="0"/>
                    <a:cs typeface="Times New Roman" panose="02020603050405020304" pitchFamily="18" charset="0"/>
                  </a:rPr>
                  <a:t>m</a:t>
                </a:r>
                <a:r>
                  <a:rPr lang="es-ES_tradnl" sz="2400" dirty="0" err="1">
                    <a:effectLst/>
                    <a:latin typeface="Calibri" panose="020F0502020204030204" pitchFamily="34" charset="0"/>
                    <a:ea typeface="Calibri" panose="020F0502020204030204" pitchFamily="34" charset="0"/>
                    <a:cs typeface="Times New Roman" panose="02020603050405020304" pitchFamily="18" charset="0"/>
                  </a:rPr>
                  <a:t>l</a:t>
                </a:r>
                <a:r>
                  <a:rPr lang="es-ES_tradnl" sz="2400" dirty="0">
                    <a:effectLst/>
                    <a:latin typeface="Calibri" panose="020F0502020204030204" pitchFamily="34" charset="0"/>
                    <a:ea typeface="Calibri" panose="020F0502020204030204" pitchFamily="34" charset="0"/>
                    <a:cs typeface="Times New Roman" panose="02020603050405020304" pitchFamily="18" charset="0"/>
                  </a:rPr>
                  <a:t>.</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p>
                <a:pPr indent="0">
                  <a:buNone/>
                </a:pPr>
                <a:r>
                  <a:rPr lang="es-ES_tradnl" sz="2400" dirty="0">
                    <a:effectLst/>
                    <a:latin typeface="Arial" panose="020B0604020202020204" pitchFamily="34" charset="0"/>
                    <a:ea typeface="Calibri" panose="020F0502020204030204" pitchFamily="34" charset="0"/>
                    <a:cs typeface="Times New Roman" panose="02020603050405020304" pitchFamily="18" charset="0"/>
                  </a:rPr>
                  <a:t>Si el árbol m-ario es completamente m-ario o lleno y balanceado,</a:t>
                </a:r>
                <a:r>
                  <a:rPr lang="es-ES" sz="2400" dirty="0">
                    <a:latin typeface="Calibri" panose="020F0502020204030204" pitchFamily="34" charset="0"/>
                    <a:ea typeface="Calibri" panose="020F0502020204030204" pitchFamily="34" charset="0"/>
                    <a:cs typeface="Times New Roman" panose="02020603050405020304" pitchFamily="18" charset="0"/>
                  </a:rPr>
                  <a:t> la altura </a:t>
                </a:r>
                <a:r>
                  <a:rPr lang="es-ES_tradnl" sz="2400" i="1" dirty="0">
                    <a:effectLst/>
                    <a:latin typeface="Arial" panose="020B0604020202020204" pitchFamily="34" charset="0"/>
                    <a:ea typeface="Calibri" panose="020F0502020204030204" pitchFamily="34" charset="0"/>
                    <a:cs typeface="Times New Roman" panose="02020603050405020304" pitchFamily="18" charset="0"/>
                  </a:rPr>
                  <a:t>h= [</a:t>
                </a:r>
                <a:r>
                  <a:rPr lang="es-ES_tradnl" sz="2400" i="1" dirty="0" err="1">
                    <a:effectLst/>
                    <a:latin typeface="Arial" panose="020B0604020202020204" pitchFamily="34" charset="0"/>
                    <a:ea typeface="Calibri" panose="020F0502020204030204" pitchFamily="34" charset="0"/>
                    <a:cs typeface="Times New Roman" panose="02020603050405020304" pitchFamily="18" charset="0"/>
                  </a:rPr>
                  <a:t>l</a:t>
                </a:r>
                <a:r>
                  <a:rPr lang="es-ES_tradnl" sz="2400" i="1" dirty="0" err="1">
                    <a:effectLst/>
                    <a:latin typeface="Calibri" panose="020F0502020204030204" pitchFamily="34" charset="0"/>
                    <a:ea typeface="Calibri" panose="020F0502020204030204" pitchFamily="34" charset="0"/>
                    <a:cs typeface="Times New Roman" panose="02020603050405020304" pitchFamily="18" charset="0"/>
                  </a:rPr>
                  <a:t>og</a:t>
                </a:r>
                <a:r>
                  <a:rPr lang="es-ES_tradnl" sz="2400" i="1" baseline="-25000" dirty="0" err="1">
                    <a:effectLst/>
                    <a:latin typeface="Calibri" panose="020F0502020204030204" pitchFamily="34" charset="0"/>
                    <a:ea typeface="Calibri" panose="020F0502020204030204" pitchFamily="34" charset="0"/>
                    <a:cs typeface="Times New Roman" panose="02020603050405020304" pitchFamily="18" charset="0"/>
                  </a:rPr>
                  <a:t>m</a:t>
                </a:r>
                <a:r>
                  <a:rPr lang="es-ES_tradnl" sz="2400" i="1" dirty="0" err="1">
                    <a:effectLst/>
                    <a:latin typeface="Calibri" panose="020F0502020204030204" pitchFamily="34" charset="0"/>
                    <a:ea typeface="Calibri" panose="020F0502020204030204" pitchFamily="34" charset="0"/>
                    <a:cs typeface="Times New Roman" panose="02020603050405020304" pitchFamily="18" charset="0"/>
                  </a:rPr>
                  <a:t>l</a:t>
                </a:r>
                <a:r>
                  <a:rPr lang="es-ES_tradnl" sz="2400" i="1" dirty="0">
                    <a:effectLst/>
                    <a:latin typeface="Calibri" panose="020F0502020204030204" pitchFamily="34" charset="0"/>
                    <a:ea typeface="Calibri" panose="020F0502020204030204" pitchFamily="34" charset="0"/>
                    <a:cs typeface="Times New Roman" panose="02020603050405020304" pitchFamily="18" charset="0"/>
                  </a:rPr>
                  <a:t>]</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2400" dirty="0"/>
              </a:p>
            </p:txBody>
          </p:sp>
        </mc:Choice>
        <mc:Fallback xmlns="">
          <p:sp>
            <p:nvSpPr>
              <p:cNvPr id="3" name="Marcador de contenido 2">
                <a:extLst>
                  <a:ext uri="{FF2B5EF4-FFF2-40B4-BE49-F238E27FC236}">
                    <a16:creationId xmlns:a16="http://schemas.microsoft.com/office/drawing/2014/main" id="{CCAFA717-E542-40FA-B816-036B9D7E5C97}"/>
                  </a:ext>
                </a:extLst>
              </p:cNvPr>
              <p:cNvSpPr>
                <a:spLocks noGrp="1" noRot="1" noChangeAspect="1" noMove="1" noResize="1" noEditPoints="1" noAdjustHandles="1" noChangeArrowheads="1" noChangeShapeType="1" noTextEdit="1"/>
              </p:cNvSpPr>
              <p:nvPr>
                <p:ph idx="1"/>
              </p:nvPr>
            </p:nvSpPr>
            <p:spPr>
              <a:xfrm>
                <a:off x="1045028" y="3017522"/>
                <a:ext cx="9941319" cy="3124658"/>
              </a:xfrm>
              <a:blipFill>
                <a:blip r:embed="rId2"/>
                <a:stretch>
                  <a:fillRect t="-4094" r="-1533"/>
                </a:stretch>
              </a:blipFill>
            </p:spPr>
            <p:txBody>
              <a:bodyPr/>
              <a:lstStyle/>
              <a:p>
                <a:r>
                  <a:rPr lang="es-ES">
                    <a:noFill/>
                  </a:rPr>
                  <a:t> </a:t>
                </a:r>
              </a:p>
            </p:txBody>
          </p:sp>
        </mc:Fallback>
      </mc:AlternateContent>
      <p:cxnSp>
        <p:nvCxnSpPr>
          <p:cNvPr id="31" name="Straight Connector 3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7210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9">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8" name="Rectangle 10">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3">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A52E46B-71C4-4528-AF37-F1C603D90AD5}"/>
              </a:ext>
            </a:extLst>
          </p:cNvPr>
          <p:cNvSpPr>
            <a:spLocks noGrp="1"/>
          </p:cNvSpPr>
          <p:nvPr>
            <p:ph type="title"/>
          </p:nvPr>
        </p:nvSpPr>
        <p:spPr>
          <a:xfrm>
            <a:off x="1282963" y="1238080"/>
            <a:ext cx="9849751" cy="1349671"/>
          </a:xfrm>
        </p:spPr>
        <p:txBody>
          <a:bodyPr anchor="b">
            <a:normAutofit/>
          </a:bodyPr>
          <a:lstStyle/>
          <a:p>
            <a:r>
              <a:rPr lang="es-ES_tradnl" sz="3400" b="1" dirty="0">
                <a:effectLst/>
                <a:latin typeface="Arial" panose="020B0604020202020204" pitchFamily="34" charset="0"/>
                <a:ea typeface="Calibri" panose="020F0502020204030204" pitchFamily="34" charset="0"/>
                <a:cs typeface="Times New Roman" panose="02020603050405020304" pitchFamily="18" charset="0"/>
              </a:rPr>
              <a:t>Arboles generadores </a:t>
            </a:r>
            <a:r>
              <a:rPr lang="es-ES_tradnl" sz="3400" b="1" dirty="0" err="1">
                <a:effectLst/>
                <a:latin typeface="Arial" panose="020B0604020202020204" pitchFamily="34" charset="0"/>
                <a:ea typeface="Calibri" panose="020F0502020204030204" pitchFamily="34" charset="0"/>
                <a:cs typeface="Times New Roman" panose="02020603050405020304" pitchFamily="18" charset="0"/>
              </a:rPr>
              <a:t>ó</a:t>
            </a:r>
            <a:r>
              <a:rPr lang="es-ES_tradnl" sz="3400" b="1" dirty="0">
                <a:effectLst/>
                <a:latin typeface="Arial" panose="020B0604020202020204" pitchFamily="34" charset="0"/>
                <a:ea typeface="Calibri" panose="020F0502020204030204" pitchFamily="34" charset="0"/>
                <a:cs typeface="Times New Roman" panose="02020603050405020304" pitchFamily="18" charset="0"/>
              </a:rPr>
              <a:t> árboles de expansión</a:t>
            </a:r>
            <a:br>
              <a:rPr lang="es-ES" sz="3400" dirty="0">
                <a:effectLst/>
                <a:latin typeface="Calibri" panose="020F0502020204030204" pitchFamily="34" charset="0"/>
                <a:ea typeface="Calibri" panose="020F0502020204030204" pitchFamily="34" charset="0"/>
                <a:cs typeface="Times New Roman" panose="02020603050405020304" pitchFamily="18" charset="0"/>
              </a:rPr>
            </a:br>
            <a:endParaRPr lang="es-ES" sz="3400" dirty="0"/>
          </a:p>
        </p:txBody>
      </p:sp>
      <p:sp>
        <p:nvSpPr>
          <p:cNvPr id="3" name="Marcador de contenido 2">
            <a:extLst>
              <a:ext uri="{FF2B5EF4-FFF2-40B4-BE49-F238E27FC236}">
                <a16:creationId xmlns:a16="http://schemas.microsoft.com/office/drawing/2014/main" id="{C44CF64E-903F-487A-8D5B-05F12A47B483}"/>
              </a:ext>
            </a:extLst>
          </p:cNvPr>
          <p:cNvSpPr>
            <a:spLocks noGrp="1"/>
          </p:cNvSpPr>
          <p:nvPr>
            <p:ph idx="1"/>
          </p:nvPr>
        </p:nvSpPr>
        <p:spPr>
          <a:xfrm>
            <a:off x="1289304" y="2902913"/>
            <a:ext cx="9849751" cy="3032168"/>
          </a:xfrm>
        </p:spPr>
        <p:txBody>
          <a:bodyPr anchor="ctr">
            <a:normAutofit fontScale="85000" lnSpcReduction="20000"/>
          </a:bodyPr>
          <a:lstStyle/>
          <a:p>
            <a:r>
              <a:rPr lang="es-ES_tradnl" sz="1900" dirty="0">
                <a:effectLst/>
                <a:latin typeface="Arial" panose="020B0604020202020204" pitchFamily="34" charset="0"/>
                <a:ea typeface="Calibri" panose="020F0502020204030204" pitchFamily="34" charset="0"/>
                <a:cs typeface="Times New Roman" panose="02020603050405020304" pitchFamily="18" charset="0"/>
              </a:rPr>
              <a:t>Una de las ventajas de los árboles es que nos proporcionan un modo fácil de “viajar” entre los vértices. Si un grafo conexo no es un árbol, ¿podemos identificar a veces/siempre un subgrafo que sea un árbol.? La respuesta es fácil: si </a:t>
            </a:r>
            <a:r>
              <a:rPr lang="es-ES_tradnl" sz="1900" dirty="0">
                <a:latin typeface="Arial" panose="020B0604020202020204" pitchFamily="34" charset="0"/>
                <a:ea typeface="Calibri" panose="020F0502020204030204" pitchFamily="34" charset="0"/>
                <a:cs typeface="Times New Roman" panose="02020603050405020304" pitchFamily="18" charset="0"/>
              </a:rPr>
              <a:t>quit</a:t>
            </a:r>
            <a:r>
              <a:rPr lang="es-ES_tradnl" sz="1900" dirty="0">
                <a:effectLst/>
                <a:latin typeface="Arial" panose="020B0604020202020204" pitchFamily="34" charset="0"/>
                <a:ea typeface="Calibri" panose="020F0502020204030204" pitchFamily="34" charset="0"/>
                <a:cs typeface="Times New Roman" panose="02020603050405020304" pitchFamily="18" charset="0"/>
              </a:rPr>
              <a:t>amos una arista sí. </a:t>
            </a:r>
            <a:endParaRPr lang="es-ES" sz="1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s-ES_tradnl" sz="1600" dirty="0">
                <a:effectLst/>
                <a:latin typeface="Arial" panose="020B0604020202020204" pitchFamily="34" charset="0"/>
                <a:ea typeface="Calibri" panose="020F0502020204030204" pitchFamily="34" charset="0"/>
                <a:cs typeface="Times New Roman" panose="02020603050405020304" pitchFamily="18" charset="0"/>
              </a:rPr>
              <a:t>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r>
              <a:rPr lang="es-ES_tradnl" sz="2400" dirty="0">
                <a:effectLst/>
                <a:latin typeface="Arial" panose="020B0604020202020204" pitchFamily="34" charset="0"/>
                <a:ea typeface="Calibri" panose="020F0502020204030204" pitchFamily="34" charset="0"/>
                <a:cs typeface="Times New Roman" panose="02020603050405020304" pitchFamily="18" charset="0"/>
              </a:rPr>
              <a:t>Un subgrafo </a:t>
            </a:r>
            <a:r>
              <a:rPr lang="es-ES_tradnl" sz="2400" dirty="0" err="1">
                <a:effectLst/>
                <a:latin typeface="Arial" panose="020B0604020202020204" pitchFamily="34" charset="0"/>
                <a:ea typeface="Calibri" panose="020F0502020204030204" pitchFamily="34" charset="0"/>
                <a:cs typeface="Times New Roman" panose="02020603050405020304" pitchFamily="18" charset="0"/>
              </a:rPr>
              <a:t>G´de</a:t>
            </a:r>
            <a:r>
              <a:rPr lang="es-ES_tradnl" sz="2400" dirty="0">
                <a:effectLst/>
                <a:latin typeface="Arial" panose="020B0604020202020204" pitchFamily="34" charset="0"/>
                <a:ea typeface="Calibri" panose="020F0502020204030204" pitchFamily="34" charset="0"/>
                <a:cs typeface="Times New Roman" panose="02020603050405020304" pitchFamily="18" charset="0"/>
              </a:rPr>
              <a:t> un grafo G es un </a:t>
            </a:r>
            <a:r>
              <a:rPr lang="es-ES_tradnl" sz="2400" b="1" dirty="0">
                <a:effectLst/>
                <a:latin typeface="Arial" panose="020B0604020202020204" pitchFamily="34" charset="0"/>
                <a:ea typeface="Calibri" panose="020F0502020204030204" pitchFamily="34" charset="0"/>
                <a:cs typeface="Times New Roman" panose="02020603050405020304" pitchFamily="18" charset="0"/>
              </a:rPr>
              <a:t>subgrafo generador de G </a:t>
            </a:r>
            <a:r>
              <a:rPr lang="es-ES_tradnl" sz="2400" i="1" dirty="0">
                <a:effectLst/>
                <a:latin typeface="Arial" panose="020B0604020202020204" pitchFamily="34" charset="0"/>
                <a:ea typeface="Calibri" panose="020F0502020204030204" pitchFamily="34" charset="0"/>
                <a:cs typeface="Times New Roman" panose="02020603050405020304" pitchFamily="18" charset="0"/>
              </a:rPr>
              <a:t>si </a:t>
            </a:r>
            <a:r>
              <a:rPr lang="es-ES_tradnl" sz="2400" i="1" dirty="0" err="1">
                <a:effectLst/>
                <a:latin typeface="Arial" panose="020B0604020202020204" pitchFamily="34" charset="0"/>
                <a:ea typeface="Calibri" panose="020F0502020204030204" pitchFamily="34" charset="0"/>
                <a:cs typeface="Times New Roman" panose="02020603050405020304" pitchFamily="18" charset="0"/>
              </a:rPr>
              <a:t>G´</a:t>
            </a:r>
            <a:r>
              <a:rPr lang="es-ES_tradnl" sz="2400" b="1" i="1" dirty="0" err="1">
                <a:effectLst/>
                <a:latin typeface="Arial" panose="020B0604020202020204" pitchFamily="34" charset="0"/>
                <a:ea typeface="Calibri" panose="020F0502020204030204" pitchFamily="34" charset="0"/>
                <a:cs typeface="Times New Roman" panose="02020603050405020304" pitchFamily="18" charset="0"/>
              </a:rPr>
              <a:t>contiene</a:t>
            </a:r>
            <a:r>
              <a:rPr lang="es-ES_tradnl" sz="2400" b="1" i="1" dirty="0">
                <a:effectLst/>
                <a:latin typeface="Arial" panose="020B0604020202020204" pitchFamily="34" charset="0"/>
                <a:ea typeface="Calibri" panose="020F0502020204030204" pitchFamily="34" charset="0"/>
                <a:cs typeface="Times New Roman" panose="02020603050405020304" pitchFamily="18" charset="0"/>
              </a:rPr>
              <a:t> todos los vértices de G y algunas de </a:t>
            </a:r>
            <a:r>
              <a:rPr lang="es-ES_tradnl" sz="2400" b="1" i="1">
                <a:effectLst/>
                <a:latin typeface="Arial" panose="020B0604020202020204" pitchFamily="34" charset="0"/>
                <a:ea typeface="Calibri" panose="020F0502020204030204" pitchFamily="34" charset="0"/>
                <a:cs typeface="Times New Roman" panose="02020603050405020304" pitchFamily="18" charset="0"/>
              </a:rPr>
              <a:t>sus aristas</a:t>
            </a:r>
            <a:r>
              <a:rPr lang="es-ES_tradnl" sz="2400" i="1">
                <a:effectLst/>
                <a:latin typeface="Arial" panose="020B0604020202020204" pitchFamily="34" charset="0"/>
                <a:ea typeface="Calibri" panose="020F0502020204030204" pitchFamily="34" charset="0"/>
                <a:cs typeface="Times New Roman" panose="02020603050405020304" pitchFamily="18" charset="0"/>
              </a:rPr>
              <a:t>.</a:t>
            </a:r>
            <a:r>
              <a:rPr lang="es-ES_tradnl" sz="2400">
                <a:effectLst/>
                <a:latin typeface="Arial" panose="020B0604020202020204" pitchFamily="34" charset="0"/>
                <a:ea typeface="Calibri" panose="020F0502020204030204" pitchFamily="34" charset="0"/>
                <a:cs typeface="Times New Roman" panose="02020603050405020304" pitchFamily="18" charset="0"/>
              </a:rPr>
              <a:t> </a:t>
            </a:r>
            <a:r>
              <a:rPr lang="es-ES_tradnl" sz="2400" dirty="0">
                <a:effectLst/>
                <a:latin typeface="Arial" panose="020B0604020202020204" pitchFamily="34" charset="0"/>
                <a:ea typeface="Calibri" panose="020F0502020204030204" pitchFamily="34" charset="0"/>
                <a:cs typeface="Times New Roman" panose="02020603050405020304" pitchFamily="18" charset="0"/>
              </a:rPr>
              <a:t>Un subgrafo generador o de expansión T de un grafo G es un árbol generador de g si T es un árbol. </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p>
            <a:r>
              <a:rPr lang="es-ES_tradnl" sz="2400" dirty="0">
                <a:effectLst/>
                <a:latin typeface="Arial" panose="020B0604020202020204" pitchFamily="34" charset="0"/>
                <a:ea typeface="Calibri" panose="020F0502020204030204" pitchFamily="34" charset="0"/>
                <a:cs typeface="Times New Roman" panose="02020603050405020304" pitchFamily="18" charset="0"/>
              </a:rPr>
              <a:t>Podemos decir que un </a:t>
            </a:r>
            <a:r>
              <a:rPr lang="es-ES_tradnl" sz="2400" b="1" dirty="0">
                <a:effectLst/>
                <a:latin typeface="Arial" panose="020B0604020202020204" pitchFamily="34" charset="0"/>
                <a:ea typeface="Calibri" panose="020F0502020204030204" pitchFamily="34" charset="0"/>
                <a:cs typeface="Times New Roman" panose="02020603050405020304" pitchFamily="18" charset="0"/>
              </a:rPr>
              <a:t>árbol de expansión </a:t>
            </a:r>
            <a:r>
              <a:rPr lang="es-ES_tradnl" sz="2400" dirty="0">
                <a:effectLst/>
                <a:latin typeface="Arial" panose="020B0604020202020204" pitchFamily="34" charset="0"/>
                <a:ea typeface="Calibri" panose="020F0502020204030204" pitchFamily="34" charset="0"/>
                <a:cs typeface="Times New Roman" panose="02020603050405020304" pitchFamily="18" charset="0"/>
              </a:rPr>
              <a:t>es un subconjunto de un árbol que </a:t>
            </a:r>
            <a:r>
              <a:rPr lang="es-ES_tradnl" sz="2400" b="1" dirty="0">
                <a:effectLst/>
                <a:latin typeface="Arial" panose="020B0604020202020204" pitchFamily="34" charset="0"/>
                <a:ea typeface="Calibri" panose="020F0502020204030204" pitchFamily="34" charset="0"/>
                <a:cs typeface="Times New Roman" panose="02020603050405020304" pitchFamily="18" charset="0"/>
              </a:rPr>
              <a:t>tiene todos los vértices cubiertos con un número mínimo de aristas</a:t>
            </a:r>
            <a:r>
              <a:rPr lang="es-ES_tradnl" sz="2400" dirty="0">
                <a:effectLst/>
                <a:latin typeface="Arial" panose="020B0604020202020204" pitchFamily="34" charset="0"/>
                <a:ea typeface="Calibri" panose="020F0502020204030204" pitchFamily="34" charset="0"/>
                <a:cs typeface="Times New Roman" panose="02020603050405020304" pitchFamily="18" charset="0"/>
              </a:rPr>
              <a:t>. Por ello, no contiene ciclos y no puede ser </a:t>
            </a:r>
            <a:r>
              <a:rPr lang="es-ES_tradnl" sz="2400" dirty="0" err="1">
                <a:effectLst/>
                <a:latin typeface="Arial" panose="020B0604020202020204" pitchFamily="34" charset="0"/>
                <a:ea typeface="Calibri" panose="020F0502020204030204" pitchFamily="34" charset="0"/>
                <a:cs typeface="Times New Roman" panose="02020603050405020304" pitchFamily="18" charset="0"/>
              </a:rPr>
              <a:t>disconexo</a:t>
            </a:r>
            <a:r>
              <a:rPr lang="es-ES_tradnl" sz="2400" dirty="0">
                <a:effectLst/>
                <a:latin typeface="Arial" panose="020B0604020202020204" pitchFamily="34" charset="0"/>
                <a:ea typeface="Calibri" panose="020F0502020204030204" pitchFamily="34" charset="0"/>
                <a:cs typeface="Times New Roman" panose="02020603050405020304" pitchFamily="18" charset="0"/>
              </a:rPr>
              <a:t>.</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s-ES_tradnl" sz="2400" dirty="0">
                <a:effectLst/>
                <a:latin typeface="Arial" panose="020B0604020202020204" pitchFamily="34" charset="0"/>
                <a:ea typeface="Calibri" panose="020F0502020204030204" pitchFamily="34" charset="0"/>
                <a:cs typeface="Times New Roman" panose="02020603050405020304" pitchFamily="18" charset="0"/>
              </a:rPr>
              <a:t> </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1600" dirty="0"/>
          </a:p>
        </p:txBody>
      </p:sp>
    </p:spTree>
    <p:extLst>
      <p:ext uri="{BB962C8B-B14F-4D97-AF65-F5344CB8AC3E}">
        <p14:creationId xmlns:p14="http://schemas.microsoft.com/office/powerpoint/2010/main" val="1024148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9ACF35B-56A9-4F36-86ED-53ADD04F9F07}"/>
              </a:ext>
            </a:extLst>
          </p:cNvPr>
          <p:cNvSpPr>
            <a:spLocks noGrp="1"/>
          </p:cNvSpPr>
          <p:nvPr>
            <p:ph type="title"/>
          </p:nvPr>
        </p:nvSpPr>
        <p:spPr>
          <a:xfrm>
            <a:off x="526073" y="489439"/>
            <a:ext cx="11139854" cy="930447"/>
          </a:xfrm>
        </p:spPr>
        <p:txBody>
          <a:bodyPr vert="horz" lIns="91440" tIns="45720" rIns="91440" bIns="45720" rtlCol="0" anchor="b">
            <a:normAutofit/>
          </a:bodyPr>
          <a:lstStyle/>
          <a:p>
            <a:pPr algn="ctr"/>
            <a:r>
              <a:rPr lang="en-US" sz="5400" kern="1200">
                <a:solidFill>
                  <a:schemeClr val="bg1"/>
                </a:solidFill>
                <a:latin typeface="+mj-lt"/>
                <a:ea typeface="+mj-ea"/>
                <a:cs typeface="+mj-cs"/>
              </a:rPr>
              <a:t>Ejemplo árbol de expansión</a:t>
            </a:r>
          </a:p>
        </p:txBody>
      </p:sp>
      <p:cxnSp>
        <p:nvCxnSpPr>
          <p:cNvPr id="13" name="Straight Connector 12">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 name="Marcador de contenido 3" descr="Minimum Spanning Tree Tutorials &amp; Notes | Algorithms | HackerEarth">
            <a:extLst>
              <a:ext uri="{FF2B5EF4-FFF2-40B4-BE49-F238E27FC236}">
                <a16:creationId xmlns:a16="http://schemas.microsoft.com/office/drawing/2014/main" id="{FF7E4CFB-06B1-4E4E-8788-483F7647F857}"/>
              </a:ext>
            </a:extLst>
          </p:cNvPr>
          <p:cNvPicPr>
            <a:picLocks noGrp="1"/>
          </p:cNvPicPr>
          <p:nvPr>
            <p:ph idx="1"/>
          </p:nvPr>
        </p:nvPicPr>
        <p:blipFill rotWithShape="1">
          <a:blip r:embed="rId2">
            <a:extLst>
              <a:ext uri="{28A0092B-C50C-407E-A947-70E740481C1C}">
                <a14:useLocalDpi xmlns:a14="http://schemas.microsoft.com/office/drawing/2010/main" val="0"/>
              </a:ext>
            </a:extLst>
          </a:blip>
          <a:srcRect t="3125" b="29458"/>
          <a:stretch/>
        </p:blipFill>
        <p:spPr bwMode="auto">
          <a:xfrm>
            <a:off x="320040" y="2692115"/>
            <a:ext cx="11496821" cy="3468488"/>
          </a:xfrm>
          <a:prstGeom prst="rect">
            <a:avLst/>
          </a:prstGeom>
          <a:noFill/>
          <a:extLst>
            <a:ext uri="{53640926-AAD7-44D8-BBD7-CCE9431645EC}">
              <a14:shadowObscured xmlns:a14="http://schemas.microsoft.com/office/drawing/2010/main"/>
            </a:ext>
          </a:extLst>
        </p:spPr>
      </p:pic>
    </p:spTree>
    <p:extLst>
      <p:ext uri="{BB962C8B-B14F-4D97-AF65-F5344CB8AC3E}">
        <p14:creationId xmlns:p14="http://schemas.microsoft.com/office/powerpoint/2010/main" val="27390447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4E25021-F95D-4B32-850E-8C51DD366369}"/>
              </a:ext>
            </a:extLst>
          </p:cNvPr>
          <p:cNvSpPr>
            <a:spLocks noGrp="1"/>
          </p:cNvSpPr>
          <p:nvPr>
            <p:ph type="title"/>
          </p:nvPr>
        </p:nvSpPr>
        <p:spPr>
          <a:xfrm>
            <a:off x="1008184" y="174032"/>
            <a:ext cx="10175631" cy="1111843"/>
          </a:xfrm>
        </p:spPr>
        <p:txBody>
          <a:bodyPr anchor="ctr">
            <a:normAutofit/>
          </a:bodyPr>
          <a:lstStyle/>
          <a:p>
            <a:pPr algn="ctr"/>
            <a:r>
              <a:rPr lang="es-ES" sz="4000" dirty="0"/>
              <a:t>Ejemplo II</a:t>
            </a:r>
          </a:p>
        </p:txBody>
      </p:sp>
      <p:sp>
        <p:nvSpPr>
          <p:cNvPr id="3" name="Marcador de contenido 2">
            <a:extLst>
              <a:ext uri="{FF2B5EF4-FFF2-40B4-BE49-F238E27FC236}">
                <a16:creationId xmlns:a16="http://schemas.microsoft.com/office/drawing/2014/main" id="{D334997F-B04F-4FB0-A1B0-C217D8F0126F}"/>
              </a:ext>
            </a:extLst>
          </p:cNvPr>
          <p:cNvSpPr>
            <a:spLocks noGrp="1"/>
          </p:cNvSpPr>
          <p:nvPr>
            <p:ph idx="1"/>
          </p:nvPr>
        </p:nvSpPr>
        <p:spPr>
          <a:xfrm>
            <a:off x="1008184" y="1459907"/>
            <a:ext cx="10175630" cy="767904"/>
          </a:xfrm>
        </p:spPr>
        <p:txBody>
          <a:bodyPr anchor="ctr">
            <a:normAutofit/>
          </a:bodyPr>
          <a:lstStyle/>
          <a:p>
            <a:pPr algn="ctr"/>
            <a:endParaRPr lang="es-ES" sz="2000"/>
          </a:p>
          <a:p>
            <a:pPr algn="ctr"/>
            <a:endParaRPr lang="es-ES" sz="2000"/>
          </a:p>
        </p:txBody>
      </p:sp>
      <p:pic>
        <p:nvPicPr>
          <p:cNvPr id="4" name="Imagen 3" descr="Spanning Trees of a Graph&#10;• A subgraph G‘ of a graph G is a spanning subgraph of G if G’ contains&#10;all vertices of G. A spa...">
            <a:extLst>
              <a:ext uri="{FF2B5EF4-FFF2-40B4-BE49-F238E27FC236}">
                <a16:creationId xmlns:a16="http://schemas.microsoft.com/office/drawing/2014/main" id="{08F27A92-E26D-421D-9DEC-B74861907C27}"/>
              </a:ext>
            </a:extLst>
          </p:cNvPr>
          <p:cNvPicPr/>
          <p:nvPr/>
        </p:nvPicPr>
        <p:blipFill>
          <a:blip r:embed="rId2">
            <a:extLst>
              <a:ext uri="{28A0092B-C50C-407E-A947-70E740481C1C}">
                <a14:useLocalDpi xmlns:a14="http://schemas.microsoft.com/office/drawing/2010/main" val="0"/>
              </a:ext>
            </a:extLst>
          </a:blip>
          <a:srcRect l="34576" t="42320" b="9399"/>
          <a:stretch>
            <a:fillRect/>
          </a:stretch>
        </p:blipFill>
        <p:spPr bwMode="auto">
          <a:xfrm>
            <a:off x="1396114" y="2405149"/>
            <a:ext cx="9393674" cy="3899393"/>
          </a:xfrm>
          <a:prstGeom prst="rect">
            <a:avLst/>
          </a:prstGeom>
          <a:noFill/>
        </p:spPr>
      </p:pic>
    </p:spTree>
    <p:extLst>
      <p:ext uri="{BB962C8B-B14F-4D97-AF65-F5344CB8AC3E}">
        <p14:creationId xmlns:p14="http://schemas.microsoft.com/office/powerpoint/2010/main" val="3696896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B3B5D8D-847D-45F0-B7DD-F2444E2D31A1}"/>
              </a:ext>
            </a:extLst>
          </p:cNvPr>
          <p:cNvSpPr>
            <a:spLocks noGrp="1"/>
          </p:cNvSpPr>
          <p:nvPr>
            <p:ph type="title"/>
          </p:nvPr>
        </p:nvSpPr>
        <p:spPr>
          <a:xfrm>
            <a:off x="808638" y="386930"/>
            <a:ext cx="9236700" cy="1188950"/>
          </a:xfrm>
        </p:spPr>
        <p:txBody>
          <a:bodyPr anchor="b">
            <a:normAutofit/>
          </a:bodyPr>
          <a:lstStyle/>
          <a:p>
            <a:r>
              <a:rPr lang="es-ES_tradnl" sz="3800" i="1" dirty="0">
                <a:latin typeface="Arial" panose="020B0604020202020204" pitchFamily="34" charset="0"/>
                <a:ea typeface="Calibri" panose="020F0502020204030204" pitchFamily="34" charset="0"/>
                <a:cs typeface="Times New Roman" panose="02020603050405020304" pitchFamily="18" charset="0"/>
              </a:rPr>
              <a:t>Todo</a:t>
            </a:r>
            <a:r>
              <a:rPr lang="es-ES_tradnl" sz="3800" i="1" dirty="0">
                <a:effectLst/>
                <a:latin typeface="Arial" panose="020B0604020202020204" pitchFamily="34" charset="0"/>
                <a:ea typeface="Calibri" panose="020F0502020204030204" pitchFamily="34" charset="0"/>
                <a:cs typeface="Times New Roman" panose="02020603050405020304" pitchFamily="18" charset="0"/>
              </a:rPr>
              <a:t> grafo conexo G contiene un árbol de expansión</a:t>
            </a:r>
            <a:endParaRPr lang="es-ES" sz="3800" dirty="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33403C8A-200B-4AB8-BB8B-6B12C1A1D7A4}"/>
              </a:ext>
            </a:extLst>
          </p:cNvPr>
          <p:cNvSpPr>
            <a:spLocks noGrp="1"/>
          </p:cNvSpPr>
          <p:nvPr>
            <p:ph idx="1"/>
          </p:nvPr>
        </p:nvSpPr>
        <p:spPr>
          <a:xfrm>
            <a:off x="793660" y="2599509"/>
            <a:ext cx="10143668" cy="3435531"/>
          </a:xfrm>
        </p:spPr>
        <p:txBody>
          <a:bodyPr anchor="ctr">
            <a:normAutofit fontScale="92500" lnSpcReduction="10000"/>
          </a:bodyPr>
          <a:lstStyle/>
          <a:p>
            <a:pPr marL="0" indent="0">
              <a:buNone/>
            </a:pPr>
            <a:r>
              <a:rPr lang="es-ES_tradnl" sz="1500" i="1" dirty="0">
                <a:effectLst/>
                <a:latin typeface="Arial" panose="020B0604020202020204" pitchFamily="34" charset="0"/>
                <a:ea typeface="Calibri" panose="020F0502020204030204" pitchFamily="34" charset="0"/>
                <a:cs typeface="Times New Roman" panose="02020603050405020304" pitchFamily="18" charset="0"/>
              </a:rPr>
              <a:t> </a:t>
            </a:r>
            <a:r>
              <a:rPr lang="es-ES_tradnl" sz="2000" i="1" dirty="0">
                <a:effectLst/>
                <a:latin typeface="Arial" panose="020B0604020202020204" pitchFamily="34" charset="0"/>
                <a:ea typeface="Calibri" panose="020F0502020204030204" pitchFamily="34" charset="0"/>
                <a:cs typeface="Times New Roman" panose="02020603050405020304" pitchFamily="18" charset="0"/>
              </a:rPr>
              <a:t>De hecho, </a:t>
            </a:r>
            <a:r>
              <a:rPr lang="es-ES_tradnl" sz="2000" b="1" i="1" dirty="0">
                <a:effectLst/>
                <a:latin typeface="Arial" panose="020B0604020202020204" pitchFamily="34" charset="0"/>
                <a:ea typeface="Calibri" panose="020F0502020204030204" pitchFamily="34" charset="0"/>
                <a:cs typeface="Times New Roman" panose="02020603050405020304" pitchFamily="18" charset="0"/>
              </a:rPr>
              <a:t>un grafo simple G es conexo si y solo si contiene un árbol de expansión</a:t>
            </a:r>
            <a:endParaRPr lang="es-ES" sz="20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s-ES_tradnl" sz="2000" i="1" dirty="0">
                <a:effectLst/>
                <a:latin typeface="Arial" panose="020B0604020202020204" pitchFamily="34" charset="0"/>
                <a:ea typeface="Calibri" panose="020F0502020204030204" pitchFamily="34" charset="0"/>
                <a:cs typeface="Times New Roman" panose="02020603050405020304" pitchFamily="18" charset="0"/>
              </a:rPr>
              <a:t>¿Por qué? ¿Se os ocurre un algoritmo para hacerlo?</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s-ES_tradnl" sz="2000" dirty="0">
                <a:effectLst/>
                <a:latin typeface="Calibri" panose="020F0502020204030204" pitchFamily="34" charset="0"/>
                <a:ea typeface="Calibri" panose="020F0502020204030204" pitchFamily="34" charset="0"/>
                <a:cs typeface="Times New Roman" panose="02020603050405020304" pitchFamily="18" charset="0"/>
              </a:rPr>
              <a:t> </a:t>
            </a:r>
            <a:r>
              <a:rPr lang="es-ES_tradnl" sz="2000" dirty="0">
                <a:effectLst/>
                <a:latin typeface="Arial" panose="020B0604020202020204" pitchFamily="34" charset="0"/>
                <a:ea typeface="Calibri" panose="020F0502020204030204" pitchFamily="34" charset="0"/>
                <a:cs typeface="Times New Roman" panose="02020603050405020304" pitchFamily="18" charset="0"/>
              </a:rPr>
              <a:t>Comencemos con un grafo G conexo. Si no tiene ciclos, G es ya un árbol. Si tiene un ciclo, sea e una arista en ese ciclo. Consideremos el nuevo grafo G1=G−e, esto es, el nuevo grafo consiste en “borrar” la arista e. Este grafo todavía es conexo, puesto que al pertenecer e a un ciclo, había al menos dos caminos entre los vértices unidos por la arista e. Repetimos el mismo procedimiento: Si G1 no tiene ciclos, hemos acabado, G1 es un árbol. Si tiene un ciclo, sea e1 una arista en ese ciclo.  Definimos un nuevo grafo G2 = G1−e1 de igual modo (borramos esa arista) y el grafo resultante G2 sigue siendo conexo por la misma razón que antes. Si no tiene ciclos, hemos encontrado un árbol. Si no, recomenzamos…. Este proceso tiene que acabar en algún momento, pues hay sólo un número finito de aristas que se deben “borrar”. Terminaremos el proceso con un árbol, y como no estamos eliminando vértices, será un árbol de expansión (o generador).</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1500" dirty="0"/>
          </a:p>
        </p:txBody>
      </p:sp>
    </p:spTree>
    <p:extLst>
      <p:ext uri="{BB962C8B-B14F-4D97-AF65-F5344CB8AC3E}">
        <p14:creationId xmlns:p14="http://schemas.microsoft.com/office/powerpoint/2010/main" val="8347766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EFE5130-213C-4AE8-ADBA-388C6F0E9509}"/>
              </a:ext>
            </a:extLst>
          </p:cNvPr>
          <p:cNvSpPr>
            <a:spLocks noGrp="1"/>
          </p:cNvSpPr>
          <p:nvPr>
            <p:ph type="title"/>
          </p:nvPr>
        </p:nvSpPr>
        <p:spPr>
          <a:xfrm>
            <a:off x="793662" y="386930"/>
            <a:ext cx="10066122" cy="1298448"/>
          </a:xfrm>
        </p:spPr>
        <p:txBody>
          <a:bodyPr anchor="b">
            <a:normAutofit/>
          </a:bodyPr>
          <a:lstStyle/>
          <a:p>
            <a:r>
              <a:rPr lang="es-ES" dirty="0"/>
              <a:t>Algoritmos para generar árboles de expansión</a:t>
            </a:r>
          </a:p>
        </p:txBody>
      </p:sp>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3821A55B-9167-46D5-B0E6-EBA51FE6C3C0}"/>
              </a:ext>
            </a:extLst>
          </p:cNvPr>
          <p:cNvSpPr>
            <a:spLocks noGrp="1"/>
          </p:cNvSpPr>
          <p:nvPr>
            <p:ph idx="1"/>
          </p:nvPr>
        </p:nvSpPr>
        <p:spPr>
          <a:xfrm>
            <a:off x="793661" y="2599509"/>
            <a:ext cx="4530898" cy="3639450"/>
          </a:xfrm>
        </p:spPr>
        <p:txBody>
          <a:bodyPr anchor="ctr">
            <a:normAutofit/>
          </a:bodyPr>
          <a:lstStyle/>
          <a:p>
            <a:r>
              <a:rPr lang="es-ES_tradnl" sz="2000">
                <a:effectLst/>
                <a:latin typeface="Arial" panose="020B0604020202020204" pitchFamily="34" charset="0"/>
                <a:ea typeface="Calibri" panose="020F0502020204030204" pitchFamily="34" charset="0"/>
                <a:cs typeface="Times New Roman" panose="02020603050405020304" pitchFamily="18" charset="0"/>
              </a:rPr>
              <a:t>Podemos tener otros algoritmos para generar un árbol de expansión: podemos partir de un grafo vacío e ir añadiendo aristas y vértices de G, de forma que no creemos ciclos, hay que elegir cuidadosamente las aristas entre vértices adyacentes.</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s-ES_tradnl" sz="2000">
                <a:effectLst/>
                <a:latin typeface="Arial" panose="020B0604020202020204" pitchFamily="34" charset="0"/>
                <a:ea typeface="Calibri" panose="020F0502020204030204" pitchFamily="34" charset="0"/>
                <a:cs typeface="Times New Roman" panose="02020603050405020304" pitchFamily="18" charset="0"/>
              </a:rPr>
              <a:t> </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p>
            <a:r>
              <a:rPr lang="es-ES_tradnl" sz="2000">
                <a:effectLst/>
                <a:latin typeface="Arial" panose="020B0604020202020204" pitchFamily="34" charset="0"/>
                <a:ea typeface="Calibri" panose="020F0502020204030204" pitchFamily="34" charset="0"/>
                <a:cs typeface="Times New Roman" panose="02020603050405020304" pitchFamily="18" charset="0"/>
              </a:rPr>
              <a:t>EJEMPLO 1. En el ejemplo siguiente vemos que un grafo tiene diferentes árboles de expansión:</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s-ES" sz="2000"/>
          </a:p>
          <a:p>
            <a:pPr marL="0" indent="0">
              <a:buNone/>
            </a:pPr>
            <a:endParaRPr lang="es-ES" sz="2000"/>
          </a:p>
        </p:txBody>
      </p:sp>
      <p:pic>
        <p:nvPicPr>
          <p:cNvPr id="4" name="Imagen 3" descr="Spanning Trees">
            <a:extLst>
              <a:ext uri="{FF2B5EF4-FFF2-40B4-BE49-F238E27FC236}">
                <a16:creationId xmlns:a16="http://schemas.microsoft.com/office/drawing/2014/main" id="{B7BB0FBD-6A3F-432E-9E20-106006908A40}"/>
              </a:ext>
            </a:extLst>
          </p:cNvPr>
          <p:cNvPicPr/>
          <p:nvPr/>
        </p:nvPicPr>
        <p:blipFill rotWithShape="1">
          <a:blip r:embed="rId2">
            <a:extLst>
              <a:ext uri="{28A0092B-C50C-407E-A947-70E740481C1C}">
                <a14:useLocalDpi xmlns:a14="http://schemas.microsoft.com/office/drawing/2010/main" val="0"/>
              </a:ext>
            </a:extLst>
          </a:blip>
          <a:srcRect r="3632" b="3"/>
          <a:stretch/>
        </p:blipFill>
        <p:spPr bwMode="auto">
          <a:xfrm>
            <a:off x="5911532" y="2484255"/>
            <a:ext cx="5150277" cy="3714244"/>
          </a:xfrm>
          <a:prstGeom prst="rect">
            <a:avLst/>
          </a:prstGeom>
          <a:noFill/>
        </p:spPr>
      </p:pic>
      <p:sp>
        <p:nvSpPr>
          <p:cNvPr id="15" name="Rectangle 1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19914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5851516-252B-49B0-A36C-81639DC0FBBC}"/>
              </a:ext>
            </a:extLst>
          </p:cNvPr>
          <p:cNvSpPr>
            <a:spLocks noGrp="1"/>
          </p:cNvSpPr>
          <p:nvPr>
            <p:ph type="title"/>
          </p:nvPr>
        </p:nvSpPr>
        <p:spPr>
          <a:xfrm>
            <a:off x="1043631" y="873940"/>
            <a:ext cx="5052369" cy="1035781"/>
          </a:xfrm>
        </p:spPr>
        <p:txBody>
          <a:bodyPr anchor="ctr">
            <a:normAutofit/>
          </a:bodyPr>
          <a:lstStyle/>
          <a:p>
            <a:r>
              <a:rPr lang="es-ES" sz="3600"/>
              <a:t>Ejemplo </a:t>
            </a:r>
          </a:p>
        </p:txBody>
      </p:sp>
      <p:sp>
        <p:nvSpPr>
          <p:cNvPr id="3" name="Marcador de contenido 2">
            <a:extLst>
              <a:ext uri="{FF2B5EF4-FFF2-40B4-BE49-F238E27FC236}">
                <a16:creationId xmlns:a16="http://schemas.microsoft.com/office/drawing/2014/main" id="{0EEAB709-21AE-406B-8CCE-3B3DE8D5AF6B}"/>
              </a:ext>
            </a:extLst>
          </p:cNvPr>
          <p:cNvSpPr>
            <a:spLocks noGrp="1"/>
          </p:cNvSpPr>
          <p:nvPr>
            <p:ph idx="1"/>
          </p:nvPr>
        </p:nvSpPr>
        <p:spPr>
          <a:xfrm>
            <a:off x="1045029" y="2524721"/>
            <a:ext cx="4991629" cy="3677123"/>
          </a:xfrm>
        </p:spPr>
        <p:txBody>
          <a:bodyPr anchor="ctr">
            <a:normAutofit/>
          </a:bodyPr>
          <a:lstStyle/>
          <a:p>
            <a:r>
              <a:rPr lang="es-ES_tradnl" sz="1800">
                <a:effectLst/>
                <a:latin typeface="Arial" panose="020B0604020202020204" pitchFamily="34" charset="0"/>
                <a:ea typeface="Calibri" panose="020F0502020204030204" pitchFamily="34" charset="0"/>
                <a:cs typeface="Times New Roman" panose="02020603050405020304" pitchFamily="18" charset="0"/>
              </a:rPr>
              <a:t>EJEMPLO 2. Mostramos para el grafo siguiente 3 árboles de expansión no isomorfos:</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s-ES" sz="1800"/>
          </a:p>
          <a:p>
            <a:pPr marL="0" indent="0">
              <a:buNone/>
            </a:pPr>
            <a:endParaRPr lang="es-ES" sz="1800"/>
          </a:p>
        </p:txBody>
      </p:sp>
      <p:sp>
        <p:nvSpPr>
          <p:cNvPr id="18" name="Rectangle 17">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descr="Un dibujo de un perro&#10;&#10;Descripción generada automáticamente con confianza baja">
            <a:extLst>
              <a:ext uri="{FF2B5EF4-FFF2-40B4-BE49-F238E27FC236}">
                <a16:creationId xmlns:a16="http://schemas.microsoft.com/office/drawing/2014/main" id="{28A5358B-DDB7-40AB-8627-89DDBF73B9F3}"/>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6930493" y="2223841"/>
            <a:ext cx="4223252" cy="2470602"/>
          </a:xfrm>
          <a:prstGeom prst="rect">
            <a:avLst/>
          </a:prstGeom>
          <a:noFill/>
        </p:spPr>
      </p:pic>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49600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8A1E808-0C6F-46CD-99E5-F2F4FF1D460C}"/>
              </a:ext>
            </a:extLst>
          </p:cNvPr>
          <p:cNvSpPr>
            <a:spLocks noGrp="1"/>
          </p:cNvSpPr>
          <p:nvPr>
            <p:ph type="title"/>
          </p:nvPr>
        </p:nvSpPr>
        <p:spPr>
          <a:xfrm>
            <a:off x="1008184" y="174032"/>
            <a:ext cx="10175631" cy="1111843"/>
          </a:xfrm>
        </p:spPr>
        <p:txBody>
          <a:bodyPr anchor="ctr">
            <a:normAutofit/>
          </a:bodyPr>
          <a:lstStyle/>
          <a:p>
            <a:pPr algn="ctr"/>
            <a:r>
              <a:rPr lang="es-ES" sz="4000"/>
              <a:t>Otro ejemplo</a:t>
            </a:r>
          </a:p>
        </p:txBody>
      </p:sp>
      <p:sp>
        <p:nvSpPr>
          <p:cNvPr id="3" name="Marcador de contenido 2">
            <a:extLst>
              <a:ext uri="{FF2B5EF4-FFF2-40B4-BE49-F238E27FC236}">
                <a16:creationId xmlns:a16="http://schemas.microsoft.com/office/drawing/2014/main" id="{D48BA0B2-86CD-4B7F-94B5-59199D94C2EB}"/>
              </a:ext>
            </a:extLst>
          </p:cNvPr>
          <p:cNvSpPr>
            <a:spLocks noGrp="1"/>
          </p:cNvSpPr>
          <p:nvPr>
            <p:ph idx="1"/>
          </p:nvPr>
        </p:nvSpPr>
        <p:spPr>
          <a:xfrm>
            <a:off x="1008184" y="1459907"/>
            <a:ext cx="10175630" cy="767904"/>
          </a:xfrm>
        </p:spPr>
        <p:txBody>
          <a:bodyPr anchor="ctr">
            <a:normAutofit/>
          </a:bodyPr>
          <a:lstStyle/>
          <a:p>
            <a:pPr algn="ctr"/>
            <a:endParaRPr lang="es-ES" sz="2000"/>
          </a:p>
          <a:p>
            <a:pPr algn="ctr"/>
            <a:endParaRPr lang="es-ES" sz="2000"/>
          </a:p>
        </p:txBody>
      </p:sp>
      <p:pic>
        <p:nvPicPr>
          <p:cNvPr id="4" name="Imagen 3" descr="Edges Spinning Tree">
            <a:extLst>
              <a:ext uri="{FF2B5EF4-FFF2-40B4-BE49-F238E27FC236}">
                <a16:creationId xmlns:a16="http://schemas.microsoft.com/office/drawing/2014/main" id="{D1F33C57-A11F-4A5F-AFE5-C4104C2C6126}"/>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2184893" y="2405149"/>
            <a:ext cx="7816117" cy="3899393"/>
          </a:xfrm>
          <a:prstGeom prst="rect">
            <a:avLst/>
          </a:prstGeom>
          <a:noFill/>
        </p:spPr>
      </p:pic>
    </p:spTree>
    <p:extLst>
      <p:ext uri="{BB962C8B-B14F-4D97-AF65-F5344CB8AC3E}">
        <p14:creationId xmlns:p14="http://schemas.microsoft.com/office/powerpoint/2010/main" val="16432151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EFC920F-B85A-4068-BD93-41064EDE9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C559108-BBAE-426C-8564-051D2BA6DD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2" name="Rectangle 11">
              <a:extLst>
                <a:ext uri="{FF2B5EF4-FFF2-40B4-BE49-F238E27FC236}">
                  <a16:creationId xmlns:a16="http://schemas.microsoft.com/office/drawing/2014/main" id="{42BC35EE-6650-42D2-AEFB-4B7CD1AFC9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952C743-9049-4DFB-878B-2AB07B6E4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F11F03A-A92E-4ECA-A421-2B2A029DC281}"/>
              </a:ext>
            </a:extLst>
          </p:cNvPr>
          <p:cNvSpPr>
            <a:spLocks noGrp="1"/>
          </p:cNvSpPr>
          <p:nvPr>
            <p:ph type="title"/>
          </p:nvPr>
        </p:nvSpPr>
        <p:spPr>
          <a:xfrm>
            <a:off x="1099425" y="1238081"/>
            <a:ext cx="4709345" cy="962953"/>
          </a:xfrm>
        </p:spPr>
        <p:txBody>
          <a:bodyPr anchor="b">
            <a:normAutofit/>
          </a:bodyPr>
          <a:lstStyle/>
          <a:p>
            <a:r>
              <a:rPr lang="es-ES" sz="3800"/>
              <a:t>Ejemplo</a:t>
            </a:r>
          </a:p>
        </p:txBody>
      </p:sp>
      <p:sp>
        <p:nvSpPr>
          <p:cNvPr id="17" name="Rectangle 16">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39885" y="2372170"/>
            <a:ext cx="43891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7C0AD4C1-AC23-47F7-A523-8DDC926647C4}"/>
              </a:ext>
            </a:extLst>
          </p:cNvPr>
          <p:cNvSpPr>
            <a:spLocks noGrp="1"/>
          </p:cNvSpPr>
          <p:nvPr>
            <p:ph idx="1"/>
          </p:nvPr>
        </p:nvSpPr>
        <p:spPr>
          <a:xfrm>
            <a:off x="1100736" y="2508105"/>
            <a:ext cx="4709345" cy="3632493"/>
          </a:xfrm>
        </p:spPr>
        <p:txBody>
          <a:bodyPr anchor="ctr">
            <a:normAutofit/>
          </a:bodyPr>
          <a:lstStyle/>
          <a:p>
            <a:endParaRPr lang="es-ES" sz="2000"/>
          </a:p>
          <a:p>
            <a:endParaRPr lang="es-ES" sz="2000"/>
          </a:p>
        </p:txBody>
      </p:sp>
      <p:pic>
        <p:nvPicPr>
          <p:cNvPr id="4" name="Imagen 3" descr="Spanning tree of a graph in C | Martin Broadhurst">
            <a:extLst>
              <a:ext uri="{FF2B5EF4-FFF2-40B4-BE49-F238E27FC236}">
                <a16:creationId xmlns:a16="http://schemas.microsoft.com/office/drawing/2014/main" id="{881F4D5F-0F55-4D38-BFFA-E91434E313C3}"/>
              </a:ext>
            </a:extLst>
          </p:cNvPr>
          <p:cNvPicPr/>
          <p:nvPr/>
        </p:nvPicPr>
        <p:blipFill rotWithShape="1">
          <a:blip r:embed="rId2">
            <a:extLst>
              <a:ext uri="{28A0092B-C50C-407E-A947-70E740481C1C}">
                <a14:useLocalDpi xmlns:a14="http://schemas.microsoft.com/office/drawing/2010/main" val="0"/>
              </a:ext>
            </a:extLst>
          </a:blip>
          <a:srcRect r="2" b="1755"/>
          <a:stretch/>
        </p:blipFill>
        <p:spPr bwMode="auto">
          <a:xfrm>
            <a:off x="6538366" y="1383738"/>
            <a:ext cx="4929098" cy="4756870"/>
          </a:xfrm>
          <a:prstGeom prst="rect">
            <a:avLst/>
          </a:prstGeom>
          <a:noFill/>
        </p:spPr>
      </p:pic>
    </p:spTree>
    <p:extLst>
      <p:ext uri="{BB962C8B-B14F-4D97-AF65-F5344CB8AC3E}">
        <p14:creationId xmlns:p14="http://schemas.microsoft.com/office/powerpoint/2010/main" val="3314622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855AA2C-F89D-4331-801A-E2F3852AD70F}"/>
              </a:ext>
            </a:extLst>
          </p:cNvPr>
          <p:cNvSpPr>
            <a:spLocks noGrp="1"/>
          </p:cNvSpPr>
          <p:nvPr>
            <p:ph type="title"/>
          </p:nvPr>
        </p:nvSpPr>
        <p:spPr>
          <a:xfrm>
            <a:off x="645064" y="525982"/>
            <a:ext cx="4282983" cy="1200361"/>
          </a:xfrm>
        </p:spPr>
        <p:txBody>
          <a:bodyPr anchor="b">
            <a:normAutofit/>
          </a:bodyPr>
          <a:lstStyle/>
          <a:p>
            <a:r>
              <a:rPr lang="es-ES" sz="3600" dirty="0"/>
              <a:t>Ejemplos</a:t>
            </a:r>
          </a:p>
        </p:txBody>
      </p:sp>
      <p:sp>
        <p:nvSpPr>
          <p:cNvPr id="137" name="Rectangle 136">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6EA05FE9-D6BC-41CA-AFB7-C36E232BF9D0}"/>
              </a:ext>
            </a:extLst>
          </p:cNvPr>
          <p:cNvSpPr>
            <a:spLocks noGrp="1"/>
          </p:cNvSpPr>
          <p:nvPr>
            <p:ph idx="1"/>
          </p:nvPr>
        </p:nvSpPr>
        <p:spPr>
          <a:xfrm>
            <a:off x="645066" y="2031101"/>
            <a:ext cx="4282984" cy="3511943"/>
          </a:xfrm>
        </p:spPr>
        <p:txBody>
          <a:bodyPr anchor="ctr">
            <a:normAutofit/>
          </a:bodyPr>
          <a:lstStyle/>
          <a:p>
            <a:endParaRPr lang="es-ES" sz="1800"/>
          </a:p>
          <a:p>
            <a:endParaRPr lang="es-ES" sz="1800"/>
          </a:p>
          <a:p>
            <a:endParaRPr lang="es-ES" sz="1800"/>
          </a:p>
        </p:txBody>
      </p:sp>
      <p:sp>
        <p:nvSpPr>
          <p:cNvPr id="139" name="Rectangle 138">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E51DA4DF-D549-4B85-850F-0441D5AA862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87738" y="2172891"/>
            <a:ext cx="5628018" cy="2279347"/>
          </a:xfrm>
          <a:prstGeom prst="rect">
            <a:avLst/>
          </a:prstGeom>
          <a:noFill/>
          <a:extLst>
            <a:ext uri="{909E8E84-426E-40DD-AFC4-6F175D3DCCD1}">
              <a14:hiddenFill xmlns:a14="http://schemas.microsoft.com/office/drawing/2010/main">
                <a:solidFill>
                  <a:srgbClr val="FFFFFF"/>
                </a:solidFill>
              </a14:hiddenFill>
            </a:ext>
          </a:extLst>
        </p:spPr>
      </p:pic>
      <p:sp>
        <p:nvSpPr>
          <p:cNvPr id="19" name="CuadroTexto 18">
            <a:extLst>
              <a:ext uri="{FF2B5EF4-FFF2-40B4-BE49-F238E27FC236}">
                <a16:creationId xmlns:a16="http://schemas.microsoft.com/office/drawing/2014/main" id="{CF8DC115-A478-4331-80B6-D99F1337A2C1}"/>
              </a:ext>
            </a:extLst>
          </p:cNvPr>
          <p:cNvSpPr txBox="1"/>
          <p:nvPr/>
        </p:nvSpPr>
        <p:spPr>
          <a:xfrm>
            <a:off x="715618" y="2967335"/>
            <a:ext cx="4503378" cy="1323439"/>
          </a:xfrm>
          <a:prstGeom prst="rect">
            <a:avLst/>
          </a:prstGeom>
          <a:noFill/>
        </p:spPr>
        <p:txBody>
          <a:bodyPr wrap="square">
            <a:spAutoFit/>
          </a:bodyPr>
          <a:lstStyle/>
          <a:p>
            <a:r>
              <a:rPr lang="es-ES" sz="2000" dirty="0"/>
              <a:t>Fuente: </a:t>
            </a:r>
            <a:r>
              <a:rPr lang="en-US" sz="2000" b="0" i="0" dirty="0">
                <a:solidFill>
                  <a:srgbClr val="505050"/>
                </a:solidFill>
                <a:effectLst/>
                <a:latin typeface="NexusSerif"/>
              </a:rPr>
              <a:t>Graph modelling for tracking the COVID-19 pandemic spread</a:t>
            </a:r>
          </a:p>
          <a:p>
            <a:r>
              <a:rPr lang="es-ES" sz="2000" dirty="0"/>
              <a:t>Aplicación: Estudio de la transmisión del coronavirus</a:t>
            </a:r>
          </a:p>
        </p:txBody>
      </p:sp>
    </p:spTree>
    <p:extLst>
      <p:ext uri="{BB962C8B-B14F-4D97-AF65-F5344CB8AC3E}">
        <p14:creationId xmlns:p14="http://schemas.microsoft.com/office/powerpoint/2010/main" val="27359881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8">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3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B8247D8-2456-4F1E-90A6-7F4E5FB9279C}"/>
              </a:ext>
            </a:extLst>
          </p:cNvPr>
          <p:cNvSpPr>
            <a:spLocks noGrp="1"/>
          </p:cNvSpPr>
          <p:nvPr>
            <p:ph type="title"/>
          </p:nvPr>
        </p:nvSpPr>
        <p:spPr>
          <a:xfrm>
            <a:off x="1043631" y="873940"/>
            <a:ext cx="5052369" cy="1035781"/>
          </a:xfrm>
        </p:spPr>
        <p:txBody>
          <a:bodyPr anchor="ctr">
            <a:normAutofit/>
          </a:bodyPr>
          <a:lstStyle/>
          <a:p>
            <a:r>
              <a:rPr lang="es-ES_tradnl" sz="2500" b="1" dirty="0">
                <a:latin typeface="Arial" panose="020B0604020202020204" pitchFamily="34" charset="0"/>
                <a:ea typeface="Calibri" panose="020F0502020204030204" pitchFamily="34" charset="0"/>
                <a:cs typeface="Times New Roman" panose="02020603050405020304" pitchFamily="18" charset="0"/>
              </a:rPr>
              <a:t>A</a:t>
            </a:r>
            <a:r>
              <a:rPr lang="es-ES_tradnl" sz="2500" b="1" dirty="0">
                <a:effectLst/>
                <a:latin typeface="Arial" panose="020B0604020202020204" pitchFamily="34" charset="0"/>
                <a:ea typeface="Calibri" panose="020F0502020204030204" pitchFamily="34" charset="0"/>
                <a:cs typeface="Times New Roman" panose="02020603050405020304" pitchFamily="18" charset="0"/>
              </a:rPr>
              <a:t>rboles de expansión mínima.</a:t>
            </a:r>
            <a:br>
              <a:rPr lang="es-ES" sz="2500" dirty="0">
                <a:effectLst/>
                <a:latin typeface="Calibri" panose="020F0502020204030204" pitchFamily="34" charset="0"/>
                <a:ea typeface="Calibri" panose="020F0502020204030204" pitchFamily="34" charset="0"/>
                <a:cs typeface="Times New Roman" panose="02020603050405020304" pitchFamily="18" charset="0"/>
              </a:rPr>
            </a:br>
            <a:endParaRPr lang="es-ES" sz="2500" dirty="0"/>
          </a:p>
        </p:txBody>
      </p:sp>
      <p:sp>
        <p:nvSpPr>
          <p:cNvPr id="3" name="Marcador de contenido 2">
            <a:extLst>
              <a:ext uri="{FF2B5EF4-FFF2-40B4-BE49-F238E27FC236}">
                <a16:creationId xmlns:a16="http://schemas.microsoft.com/office/drawing/2014/main" id="{4751D2AF-4EAB-4AEF-968F-427CBB63361E}"/>
              </a:ext>
            </a:extLst>
          </p:cNvPr>
          <p:cNvSpPr>
            <a:spLocks noGrp="1"/>
          </p:cNvSpPr>
          <p:nvPr>
            <p:ph idx="1"/>
          </p:nvPr>
        </p:nvSpPr>
        <p:spPr>
          <a:xfrm>
            <a:off x="1045029" y="2524721"/>
            <a:ext cx="4991629" cy="3677123"/>
          </a:xfrm>
        </p:spPr>
        <p:txBody>
          <a:bodyPr anchor="ctr">
            <a:normAutofit/>
          </a:bodyPr>
          <a:lstStyle/>
          <a:p>
            <a:r>
              <a:rPr lang="es-ES_tradnl" sz="1800" dirty="0">
                <a:effectLst/>
                <a:latin typeface="Arial" panose="020B0604020202020204" pitchFamily="34" charset="0"/>
                <a:ea typeface="Calibri" panose="020F0502020204030204" pitchFamily="34" charset="0"/>
                <a:cs typeface="Times New Roman" panose="02020603050405020304" pitchFamily="18" charset="0"/>
              </a:rPr>
              <a:t>Muchas veces los vértices de un grafo tienen una valencia o peso y utilizamos algoritmos para encontrar los que tienen el mínimo peso. Por ejemplo, si el “peso” es el coste y queremos reducir costes. A esos árboles los llamamos </a:t>
            </a:r>
            <a:r>
              <a:rPr lang="es-ES_tradnl" sz="1800" b="1" dirty="0">
                <a:effectLst/>
                <a:latin typeface="Arial" panose="020B0604020202020204" pitchFamily="34" charset="0"/>
                <a:ea typeface="Calibri" panose="020F0502020204030204" pitchFamily="34" charset="0"/>
                <a:cs typeface="Times New Roman" panose="02020603050405020304" pitchFamily="18" charset="0"/>
              </a:rPr>
              <a:t>árboles de expansión mínima.</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r>
              <a:rPr lang="es-ES" sz="1800" dirty="0">
                <a:effectLst/>
                <a:latin typeface="Arial" panose="020B0604020202020204" pitchFamily="34" charset="0"/>
                <a:ea typeface="Times New Roman" panose="02020603050405020304" pitchFamily="18" charset="0"/>
                <a:cs typeface="Times New Roman" panose="02020603050405020304" pitchFamily="18" charset="0"/>
              </a:rPr>
              <a:t>EJEMPLO: Al ejemplo 2 anterior le agregamos pesos a sus aristas y obtenemos los arboles de expansión siguientes: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r>
              <a:rPr lang="es-ES" sz="1800" dirty="0">
                <a:effectLst/>
                <a:latin typeface="Arial" panose="020B0604020202020204" pitchFamily="34" charset="0"/>
                <a:ea typeface="Times New Roman" panose="02020603050405020304" pitchFamily="18" charset="0"/>
                <a:cs typeface="Times New Roman" panose="02020603050405020304" pitchFamily="18" charset="0"/>
              </a:rPr>
              <a:t>El árbol de expansión mínima sería el primer árbol de expansión (izquierda) cuyo peso total es 6.</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1800" dirty="0"/>
          </a:p>
        </p:txBody>
      </p:sp>
      <p:sp>
        <p:nvSpPr>
          <p:cNvPr id="18" name="Rectangle 17">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hlinkClick r:id="rId2"/>
            <a:extLst>
              <a:ext uri="{FF2B5EF4-FFF2-40B4-BE49-F238E27FC236}">
                <a16:creationId xmlns:a16="http://schemas.microsoft.com/office/drawing/2014/main" id="{B88B90EE-4D23-445E-8BF7-BD73DF6766C8}"/>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6930493" y="2097143"/>
            <a:ext cx="4223252" cy="2723997"/>
          </a:xfrm>
          <a:prstGeom prst="rect">
            <a:avLst/>
          </a:prstGeom>
          <a:noFill/>
        </p:spPr>
      </p:pic>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47652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636C08F-E0FF-4B90-8423-CB439C7C32B5}"/>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2800" b="1" kern="1200">
                <a:solidFill>
                  <a:srgbClr val="FFFFFF"/>
                </a:solidFill>
                <a:effectLst/>
                <a:latin typeface="+mj-lt"/>
                <a:ea typeface="+mj-ea"/>
                <a:cs typeface="+mj-cs"/>
              </a:rPr>
              <a:t>Aplicación importante de árboles de expansión</a:t>
            </a:r>
            <a:r>
              <a:rPr lang="en-US" sz="2800" kern="1200">
                <a:solidFill>
                  <a:srgbClr val="FFFFFF"/>
                </a:solidFill>
                <a:effectLst/>
                <a:latin typeface="+mj-lt"/>
                <a:ea typeface="+mj-ea"/>
                <a:cs typeface="+mj-cs"/>
              </a:rPr>
              <a:t>: </a:t>
            </a:r>
            <a:r>
              <a:rPr lang="en-US" sz="2800" b="1" kern="1200">
                <a:solidFill>
                  <a:srgbClr val="FFFFFF"/>
                </a:solidFill>
                <a:effectLst/>
                <a:latin typeface="+mj-lt"/>
                <a:ea typeface="+mj-ea"/>
                <a:cs typeface="+mj-cs"/>
              </a:rPr>
              <a:t>IP multicasting</a:t>
            </a:r>
            <a:br>
              <a:rPr lang="en-US" sz="2800" kern="1200">
                <a:solidFill>
                  <a:srgbClr val="FFFFFF"/>
                </a:solidFill>
                <a:effectLst/>
                <a:latin typeface="+mj-lt"/>
                <a:ea typeface="+mj-ea"/>
                <a:cs typeface="+mj-cs"/>
              </a:rPr>
            </a:br>
            <a:endParaRPr lang="en-US" sz="2800" kern="1200">
              <a:solidFill>
                <a:srgbClr val="FFFFFF"/>
              </a:solidFill>
              <a:latin typeface="+mj-lt"/>
              <a:ea typeface="+mj-ea"/>
              <a:cs typeface="+mj-cs"/>
            </a:endParaRPr>
          </a:p>
        </p:txBody>
      </p:sp>
      <p:pic>
        <p:nvPicPr>
          <p:cNvPr id="4" name="Marcador de contenido 3" descr="Chapter 11. Chapter Summary  Introduction to trees (11.1 ...">
            <a:extLst>
              <a:ext uri="{FF2B5EF4-FFF2-40B4-BE49-F238E27FC236}">
                <a16:creationId xmlns:a16="http://schemas.microsoft.com/office/drawing/2014/main" id="{9FB0705B-386C-4A6F-899E-762944DD4455}"/>
              </a:ext>
            </a:extLst>
          </p:cNvPr>
          <p:cNvPicPr>
            <a:picLocks noGrp="1"/>
          </p:cNvPicPr>
          <p:nvPr>
            <p:ph idx="1"/>
          </p:nvPr>
        </p:nvPicPr>
        <p:blipFill rotWithShape="1">
          <a:blip r:embed="rId2">
            <a:extLst>
              <a:ext uri="{28A0092B-C50C-407E-A947-70E740481C1C}">
                <a14:useLocalDpi xmlns:a14="http://schemas.microsoft.com/office/drawing/2010/main" val="0"/>
              </a:ext>
            </a:extLst>
          </a:blip>
          <a:srcRect t="31044"/>
          <a:stretch/>
        </p:blipFill>
        <p:spPr bwMode="auto">
          <a:xfrm>
            <a:off x="4777316" y="1674448"/>
            <a:ext cx="6780700" cy="3506775"/>
          </a:xfrm>
          <a:prstGeom prst="rect">
            <a:avLst/>
          </a:prstGeom>
          <a:noFill/>
          <a:extLst>
            <a:ext uri="{53640926-AAD7-44D8-BBD7-CCE9431645EC}">
              <a14:shadowObscured xmlns:a14="http://schemas.microsoft.com/office/drawing/2010/main"/>
            </a:ext>
          </a:extLst>
        </p:spPr>
      </p:pic>
    </p:spTree>
    <p:extLst>
      <p:ext uri="{BB962C8B-B14F-4D97-AF65-F5344CB8AC3E}">
        <p14:creationId xmlns:p14="http://schemas.microsoft.com/office/powerpoint/2010/main" val="17511437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A77E1F9-1557-44AB-9344-87D64ADB0189}"/>
              </a:ext>
            </a:extLst>
          </p:cNvPr>
          <p:cNvSpPr>
            <a:spLocks noGrp="1"/>
          </p:cNvSpPr>
          <p:nvPr>
            <p:ph type="title"/>
          </p:nvPr>
        </p:nvSpPr>
        <p:spPr>
          <a:xfrm>
            <a:off x="808638" y="386930"/>
            <a:ext cx="9236700" cy="1188950"/>
          </a:xfrm>
        </p:spPr>
        <p:txBody>
          <a:bodyPr anchor="b">
            <a:normAutofit/>
          </a:bodyPr>
          <a:lstStyle/>
          <a:p>
            <a:r>
              <a:rPr lang="es-ES" sz="5400"/>
              <a:t>Multicast</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055DE0D4-A07C-464C-A425-424150CF9DE4}"/>
              </a:ext>
            </a:extLst>
          </p:cNvPr>
          <p:cNvSpPr>
            <a:spLocks noGrp="1"/>
          </p:cNvSpPr>
          <p:nvPr>
            <p:ph idx="1"/>
          </p:nvPr>
        </p:nvSpPr>
        <p:spPr>
          <a:xfrm>
            <a:off x="793660" y="2599509"/>
            <a:ext cx="10143668" cy="3435531"/>
          </a:xfrm>
        </p:spPr>
        <p:txBody>
          <a:bodyPr anchor="ctr">
            <a:normAutofit/>
          </a:bodyPr>
          <a:lstStyle/>
          <a:p>
            <a:r>
              <a:rPr lang="es-ES" sz="1500" dirty="0">
                <a:effectLst/>
                <a:latin typeface="Arial" panose="020B0604020202020204" pitchFamily="34" charset="0"/>
                <a:ea typeface="Times New Roman" panose="02020603050405020304" pitchFamily="18" charset="0"/>
                <a:cs typeface="Times New Roman" panose="02020603050405020304" pitchFamily="18" charset="0"/>
              </a:rPr>
              <a:t>La </a:t>
            </a:r>
            <a:r>
              <a:rPr lang="es-ES" sz="1500" b="1" dirty="0">
                <a:effectLst/>
                <a:latin typeface="Arial" panose="020B0604020202020204" pitchFamily="34" charset="0"/>
                <a:ea typeface="Times New Roman" panose="02020603050405020304" pitchFamily="18" charset="0"/>
                <a:cs typeface="Times New Roman" panose="02020603050405020304" pitchFamily="18" charset="0"/>
              </a:rPr>
              <a:t>multidifusión</a:t>
            </a:r>
            <a:r>
              <a:rPr lang="es-ES" sz="1500" dirty="0">
                <a:effectLst/>
                <a:latin typeface="Arial" panose="020B0604020202020204" pitchFamily="34" charset="0"/>
                <a:ea typeface="Times New Roman" panose="02020603050405020304" pitchFamily="18" charset="0"/>
                <a:cs typeface="Times New Roman" panose="02020603050405020304" pitchFamily="18" charset="0"/>
              </a:rPr>
              <a:t> o difusión múltiple (inglés </a:t>
            </a:r>
            <a:r>
              <a:rPr lang="es-ES" sz="1500" i="1" dirty="0" err="1">
                <a:effectLst/>
                <a:latin typeface="Arial" panose="020B0604020202020204" pitchFamily="34" charset="0"/>
                <a:ea typeface="Times New Roman" panose="02020603050405020304" pitchFamily="18" charset="0"/>
                <a:cs typeface="Times New Roman" panose="02020603050405020304" pitchFamily="18" charset="0"/>
              </a:rPr>
              <a:t>multicast</a:t>
            </a:r>
            <a:r>
              <a:rPr lang="es-ES" sz="1500" dirty="0">
                <a:effectLst/>
                <a:latin typeface="Arial" panose="020B0604020202020204" pitchFamily="34" charset="0"/>
                <a:ea typeface="Times New Roman" panose="02020603050405020304" pitchFamily="18" charset="0"/>
                <a:cs typeface="Times New Roman" panose="02020603050405020304" pitchFamily="18" charset="0"/>
              </a:rPr>
              <a:t>) es el envío de la información en múltiples redes a múltiples destinos simultáneamente. </a:t>
            </a:r>
            <a:endParaRPr lang="es-ES" sz="1500" dirty="0">
              <a:effectLst/>
              <a:latin typeface="Calibri" panose="020F0502020204030204" pitchFamily="34" charset="0"/>
              <a:ea typeface="Calibri" panose="020F0502020204030204" pitchFamily="34" charset="0"/>
              <a:cs typeface="Times New Roman" panose="02020603050405020304" pitchFamily="18" charset="0"/>
            </a:endParaRPr>
          </a:p>
          <a:p>
            <a:r>
              <a:rPr lang="es-ES" sz="1500" dirty="0">
                <a:effectLst/>
                <a:latin typeface="Arial" panose="020B0604020202020204" pitchFamily="34" charset="0"/>
                <a:ea typeface="Times New Roman" panose="02020603050405020304" pitchFamily="18" charset="0"/>
                <a:cs typeface="Times New Roman" panose="02020603050405020304" pitchFamily="18" charset="0"/>
              </a:rPr>
              <a:t>Antes del envío de la información, deben establecerse una serie de parámetros. Para poder recibirla, es necesario establecer lo que se denomina "grupo </a:t>
            </a:r>
            <a:r>
              <a:rPr lang="es-ES" sz="1500" dirty="0" err="1">
                <a:effectLst/>
                <a:latin typeface="Arial" panose="020B0604020202020204" pitchFamily="34" charset="0"/>
                <a:ea typeface="Times New Roman" panose="02020603050405020304" pitchFamily="18" charset="0"/>
                <a:cs typeface="Times New Roman" panose="02020603050405020304" pitchFamily="18" charset="0"/>
              </a:rPr>
              <a:t>multicast</a:t>
            </a:r>
            <a:r>
              <a:rPr lang="es-ES" sz="1500" dirty="0">
                <a:effectLst/>
                <a:latin typeface="Arial" panose="020B0604020202020204" pitchFamily="34" charset="0"/>
                <a:ea typeface="Times New Roman" panose="02020603050405020304" pitchFamily="18" charset="0"/>
                <a:cs typeface="Times New Roman" panose="02020603050405020304" pitchFamily="18" charset="0"/>
              </a:rPr>
              <a:t>". Ese grupo </a:t>
            </a:r>
            <a:r>
              <a:rPr lang="es-ES" sz="1500" dirty="0" err="1">
                <a:effectLst/>
                <a:latin typeface="Arial" panose="020B0604020202020204" pitchFamily="34" charset="0"/>
                <a:ea typeface="Times New Roman" panose="02020603050405020304" pitchFamily="18" charset="0"/>
                <a:cs typeface="Times New Roman" panose="02020603050405020304" pitchFamily="18" charset="0"/>
              </a:rPr>
              <a:t>multicast</a:t>
            </a:r>
            <a:r>
              <a:rPr lang="es-ES" sz="1500" dirty="0">
                <a:effectLst/>
                <a:latin typeface="Arial" panose="020B0604020202020204" pitchFamily="34" charset="0"/>
                <a:ea typeface="Times New Roman" panose="02020603050405020304" pitchFamily="18" charset="0"/>
                <a:cs typeface="Times New Roman" panose="02020603050405020304" pitchFamily="18" charset="0"/>
              </a:rPr>
              <a:t> tiene asociado una dirección de internet.</a:t>
            </a:r>
            <a:endParaRPr lang="es-ES" sz="1500" dirty="0">
              <a:effectLst/>
              <a:latin typeface="Calibri" panose="020F0502020204030204" pitchFamily="34" charset="0"/>
              <a:ea typeface="Calibri" panose="020F0502020204030204" pitchFamily="34" charset="0"/>
              <a:cs typeface="Times New Roman" panose="02020603050405020304" pitchFamily="18" charset="0"/>
            </a:endParaRPr>
          </a:p>
          <a:p>
            <a:r>
              <a:rPr lang="es-ES" sz="1500" dirty="0">
                <a:effectLst/>
                <a:latin typeface="Arial" panose="020B0604020202020204" pitchFamily="34" charset="0"/>
                <a:ea typeface="Times New Roman" panose="02020603050405020304" pitchFamily="18" charset="0"/>
                <a:cs typeface="Times New Roman" panose="02020603050405020304" pitchFamily="18" charset="0"/>
              </a:rPr>
              <a:t>Los árboles de expansión desempeñan un papel importante en la </a:t>
            </a:r>
            <a:r>
              <a:rPr lang="es-ES" sz="1500" b="1" dirty="0">
                <a:effectLst/>
                <a:latin typeface="Arial" panose="020B0604020202020204" pitchFamily="34" charset="0"/>
                <a:ea typeface="Times New Roman" panose="02020603050405020304" pitchFamily="18" charset="0"/>
                <a:cs typeface="Times New Roman" panose="02020603050405020304" pitchFamily="18" charset="0"/>
              </a:rPr>
              <a:t>multidifusión</a:t>
            </a:r>
            <a:r>
              <a:rPr lang="es-ES" sz="1500" dirty="0">
                <a:effectLst/>
                <a:latin typeface="Arial" panose="020B0604020202020204" pitchFamily="34" charset="0"/>
                <a:ea typeface="Times New Roman" panose="02020603050405020304" pitchFamily="18" charset="0"/>
                <a:cs typeface="Times New Roman" panose="02020603050405020304" pitchFamily="18" charset="0"/>
              </a:rPr>
              <a:t> sobre protocolo de internet. Para enviar datos desde un ordenador de origen a varios ordenadores receptores, cada uno de los cuales es una subred, los datos podrían enviarse por separado a cada ordenador. Este tipo de red, llamada </a:t>
            </a:r>
            <a:r>
              <a:rPr lang="es-ES" sz="1500" dirty="0" err="1">
                <a:effectLst/>
                <a:latin typeface="Arial" panose="020B0604020202020204" pitchFamily="34" charset="0"/>
                <a:ea typeface="Times New Roman" panose="02020603050405020304" pitchFamily="18" charset="0"/>
                <a:cs typeface="Times New Roman" panose="02020603050405020304" pitchFamily="18" charset="0"/>
              </a:rPr>
              <a:t>unicasting</a:t>
            </a:r>
            <a:r>
              <a:rPr lang="es-ES" sz="1500" dirty="0">
                <a:effectLst/>
                <a:latin typeface="Arial" panose="020B0604020202020204" pitchFamily="34" charset="0"/>
                <a:ea typeface="Times New Roman" panose="02020603050405020304" pitchFamily="18" charset="0"/>
                <a:cs typeface="Times New Roman" panose="02020603050405020304" pitchFamily="18" charset="0"/>
              </a:rPr>
              <a:t>, es ineficiente, porque muchas copias de los mismos datos se transmiten a través de la red. Para que la transmisión de datos a múltiples ordenadores receptores sea más eficiente, se utiliza el </a:t>
            </a:r>
            <a:r>
              <a:rPr lang="es-ES" sz="1500" dirty="0" err="1">
                <a:effectLst/>
                <a:latin typeface="Arial" panose="020B0604020202020204" pitchFamily="34" charset="0"/>
                <a:ea typeface="Times New Roman" panose="02020603050405020304" pitchFamily="18" charset="0"/>
                <a:cs typeface="Times New Roman" panose="02020603050405020304" pitchFamily="18" charset="0"/>
              </a:rPr>
              <a:t>multicasting</a:t>
            </a:r>
            <a:r>
              <a:rPr lang="es-ES" sz="1500" dirty="0">
                <a:effectLst/>
                <a:latin typeface="Arial" panose="020B0604020202020204" pitchFamily="34" charset="0"/>
                <a:ea typeface="Times New Roman" panose="02020603050405020304" pitchFamily="18" charset="0"/>
                <a:cs typeface="Times New Roman" panose="02020603050405020304" pitchFamily="18" charset="0"/>
              </a:rPr>
              <a:t> IP. Con la multidifusión IP (IP </a:t>
            </a:r>
            <a:r>
              <a:rPr lang="es-ES" sz="1500" dirty="0" err="1">
                <a:effectLst/>
                <a:latin typeface="Arial" panose="020B0604020202020204" pitchFamily="34" charset="0"/>
                <a:ea typeface="Times New Roman" panose="02020603050405020304" pitchFamily="18" charset="0"/>
                <a:cs typeface="Times New Roman" panose="02020603050405020304" pitchFamily="18" charset="0"/>
              </a:rPr>
              <a:t>multicasting</a:t>
            </a:r>
            <a:r>
              <a:rPr lang="es-ES" sz="1500" dirty="0">
                <a:effectLst/>
                <a:latin typeface="Arial" panose="020B0604020202020204" pitchFamily="34" charset="0"/>
                <a:ea typeface="Times New Roman" panose="02020603050405020304" pitchFamily="18" charset="0"/>
                <a:cs typeface="Times New Roman" panose="02020603050405020304" pitchFamily="18" charset="0"/>
              </a:rPr>
              <a:t>), un ordenador envía una sola copia de datos a través de la red, y como los datos llegan a </a:t>
            </a:r>
            <a:r>
              <a:rPr lang="es-ES" sz="1500" dirty="0" err="1">
                <a:effectLst/>
                <a:latin typeface="Arial" panose="020B0604020202020204" pitchFamily="34" charset="0"/>
                <a:ea typeface="Times New Roman" panose="02020603050405020304" pitchFamily="18" charset="0"/>
                <a:cs typeface="Times New Roman" panose="02020603050405020304" pitchFamily="18" charset="0"/>
              </a:rPr>
              <a:t>routers</a:t>
            </a:r>
            <a:r>
              <a:rPr lang="es-ES" sz="1500" dirty="0">
                <a:effectLst/>
                <a:latin typeface="Arial" panose="020B0604020202020204" pitchFamily="34" charset="0"/>
                <a:ea typeface="Times New Roman" panose="02020603050405020304" pitchFamily="18" charset="0"/>
                <a:cs typeface="Times New Roman" panose="02020603050405020304" pitchFamily="18" charset="0"/>
              </a:rPr>
              <a:t> intermedios, los datos se reenvían a uno o más </a:t>
            </a:r>
            <a:r>
              <a:rPr lang="es-ES" sz="1500" dirty="0" err="1">
                <a:effectLst/>
                <a:latin typeface="Arial" panose="020B0604020202020204" pitchFamily="34" charset="0"/>
                <a:ea typeface="Times New Roman" panose="02020603050405020304" pitchFamily="18" charset="0"/>
                <a:cs typeface="Times New Roman" panose="02020603050405020304" pitchFamily="18" charset="0"/>
              </a:rPr>
              <a:t>routers</a:t>
            </a:r>
            <a:r>
              <a:rPr lang="es-ES" sz="1500" dirty="0">
                <a:effectLst/>
                <a:latin typeface="Arial" panose="020B0604020202020204" pitchFamily="34" charset="0"/>
                <a:ea typeface="Times New Roman" panose="02020603050405020304" pitchFamily="18" charset="0"/>
                <a:cs typeface="Times New Roman" panose="02020603050405020304" pitchFamily="18" charset="0"/>
              </a:rPr>
              <a:t> de modo que en última instancia todos los ordenadores receptores en sus diversas subredes reciben estos datos. </a:t>
            </a:r>
            <a:r>
              <a:rPr lang="es-ES" sz="1500" dirty="0">
                <a:effectLst/>
                <a:latin typeface="Calibri" panose="020F0502020204030204" pitchFamily="34" charset="0"/>
                <a:ea typeface="Calibri" panose="020F0502020204030204" pitchFamily="34" charset="0"/>
                <a:cs typeface="Times New Roman" panose="02020603050405020304" pitchFamily="18" charset="0"/>
              </a:rPr>
              <a:t> </a:t>
            </a:r>
            <a:r>
              <a:rPr lang="es-ES" sz="1500" dirty="0">
                <a:effectLst/>
                <a:latin typeface="Arial" panose="020B0604020202020204" pitchFamily="34" charset="0"/>
                <a:ea typeface="Times New Roman" panose="02020603050405020304" pitchFamily="18" charset="0"/>
                <a:cs typeface="Times New Roman" panose="02020603050405020304" pitchFamily="18" charset="0"/>
              </a:rPr>
              <a:t>Los </a:t>
            </a:r>
            <a:r>
              <a:rPr lang="es-ES" sz="1500" dirty="0" err="1">
                <a:effectLst/>
                <a:latin typeface="Arial" panose="020B0604020202020204" pitchFamily="34" charset="0"/>
                <a:ea typeface="Times New Roman" panose="02020603050405020304" pitchFamily="18" charset="0"/>
                <a:cs typeface="Times New Roman" panose="02020603050405020304" pitchFamily="18" charset="0"/>
              </a:rPr>
              <a:t>routers</a:t>
            </a:r>
            <a:r>
              <a:rPr lang="es-ES" sz="1500" dirty="0">
                <a:effectLst/>
                <a:latin typeface="Arial" panose="020B0604020202020204" pitchFamily="34" charset="0"/>
                <a:ea typeface="Times New Roman" panose="02020603050405020304" pitchFamily="18" charset="0"/>
                <a:cs typeface="Times New Roman" panose="02020603050405020304" pitchFamily="18" charset="0"/>
              </a:rPr>
              <a:t> son equipos que se dedican a reenviar datagramas IP entre subredes en una red. En </a:t>
            </a:r>
            <a:r>
              <a:rPr lang="es-ES" sz="1500" dirty="0" err="1">
                <a:effectLst/>
                <a:latin typeface="Arial" panose="020B0604020202020204" pitchFamily="34" charset="0"/>
                <a:ea typeface="Times New Roman" panose="02020603050405020304" pitchFamily="18" charset="0"/>
                <a:cs typeface="Times New Roman" panose="02020603050405020304" pitchFamily="18" charset="0"/>
              </a:rPr>
              <a:t>multicasting</a:t>
            </a:r>
            <a:r>
              <a:rPr lang="es-ES" sz="1500" dirty="0">
                <a:effectLst/>
                <a:latin typeface="Arial" panose="020B0604020202020204" pitchFamily="34" charset="0"/>
                <a:ea typeface="Times New Roman" panose="02020603050405020304" pitchFamily="18" charset="0"/>
                <a:cs typeface="Times New Roman" panose="02020603050405020304" pitchFamily="18" charset="0"/>
              </a:rPr>
              <a:t>, los </a:t>
            </a:r>
            <a:r>
              <a:rPr lang="es-ES" sz="1500" dirty="0" err="1">
                <a:effectLst/>
                <a:latin typeface="Arial" panose="020B0604020202020204" pitchFamily="34" charset="0"/>
                <a:ea typeface="Times New Roman" panose="02020603050405020304" pitchFamily="18" charset="0"/>
                <a:cs typeface="Times New Roman" panose="02020603050405020304" pitchFamily="18" charset="0"/>
              </a:rPr>
              <a:t>routers</a:t>
            </a:r>
            <a:r>
              <a:rPr lang="es-ES" sz="1500" dirty="0">
                <a:effectLst/>
                <a:latin typeface="Arial" panose="020B0604020202020204" pitchFamily="34" charset="0"/>
                <a:ea typeface="Times New Roman" panose="02020603050405020304" pitchFamily="18" charset="0"/>
                <a:cs typeface="Times New Roman" panose="02020603050405020304" pitchFamily="18" charset="0"/>
              </a:rPr>
              <a:t> utilizan direcciones de clase D, y cada una de ellas representa una sesión a la que pueden unirse los ordenadores receptores.</a:t>
            </a:r>
            <a:endParaRPr lang="es-ES" sz="15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1500" dirty="0"/>
          </a:p>
        </p:txBody>
      </p:sp>
    </p:spTree>
    <p:extLst>
      <p:ext uri="{BB962C8B-B14F-4D97-AF65-F5344CB8AC3E}">
        <p14:creationId xmlns:p14="http://schemas.microsoft.com/office/powerpoint/2010/main" val="3995452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78AFB96-0F6D-4FE9-A36B-8160078BC621}"/>
              </a:ext>
            </a:extLst>
          </p:cNvPr>
          <p:cNvSpPr>
            <a:spLocks noGrp="1"/>
          </p:cNvSpPr>
          <p:nvPr>
            <p:ph type="title"/>
          </p:nvPr>
        </p:nvSpPr>
        <p:spPr>
          <a:xfrm>
            <a:off x="808638" y="386930"/>
            <a:ext cx="9236700" cy="1188950"/>
          </a:xfrm>
        </p:spPr>
        <p:txBody>
          <a:bodyPr anchor="b">
            <a:normAutofit/>
          </a:bodyPr>
          <a:lstStyle/>
          <a:p>
            <a:r>
              <a:rPr lang="es-ES" sz="5400" dirty="0" err="1"/>
              <a:t>Multicast</a:t>
            </a:r>
            <a:endParaRPr lang="es-ES" sz="5400" dirty="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955C9EDB-05CC-446E-BCE1-FFB18F3106C9}"/>
              </a:ext>
            </a:extLst>
          </p:cNvPr>
          <p:cNvSpPr>
            <a:spLocks noGrp="1"/>
          </p:cNvSpPr>
          <p:nvPr>
            <p:ph idx="1"/>
          </p:nvPr>
        </p:nvSpPr>
        <p:spPr>
          <a:xfrm>
            <a:off x="793660" y="2599509"/>
            <a:ext cx="10143668" cy="3435531"/>
          </a:xfrm>
        </p:spPr>
        <p:txBody>
          <a:bodyPr anchor="ctr">
            <a:normAutofit/>
          </a:bodyPr>
          <a:lstStyle/>
          <a:p>
            <a:r>
              <a:rPr lang="es-ES_tradnl" sz="2200" dirty="0">
                <a:effectLst/>
                <a:latin typeface="Arial" panose="020B0604020202020204" pitchFamily="34" charset="0"/>
                <a:ea typeface="Calibri" panose="020F0502020204030204" pitchFamily="34" charset="0"/>
                <a:cs typeface="Times New Roman" panose="02020603050405020304" pitchFamily="18" charset="0"/>
              </a:rPr>
              <a:t>Para que los datos lleguen a los ordenadores receptores lo antes posible, no debe haber bucles (que en teoría de grafos se traduce en que </a:t>
            </a:r>
            <a:r>
              <a:rPr lang="es-ES_tradnl" sz="2200" i="1" dirty="0">
                <a:effectLst/>
                <a:latin typeface="Arial" panose="020B0604020202020204" pitchFamily="34" charset="0"/>
                <a:ea typeface="Calibri" panose="020F0502020204030204" pitchFamily="34" charset="0"/>
                <a:cs typeface="Times New Roman" panose="02020603050405020304" pitchFamily="18" charset="0"/>
              </a:rPr>
              <a:t>no haya ciclos</a:t>
            </a:r>
            <a:r>
              <a:rPr lang="es-ES_tradnl" sz="2200" dirty="0">
                <a:effectLst/>
                <a:latin typeface="Arial" panose="020B0604020202020204" pitchFamily="34" charset="0"/>
                <a:ea typeface="Calibri" panose="020F0502020204030204" pitchFamily="34" charset="0"/>
                <a:cs typeface="Times New Roman" panose="02020603050405020304" pitchFamily="18" charset="0"/>
              </a:rPr>
              <a:t>) en el camino que los datos toman a través de la red. Es decir, una vez que los datos han llegado a un </a:t>
            </a:r>
            <a:r>
              <a:rPr lang="es-ES_tradnl" sz="2200" dirty="0" err="1">
                <a:effectLst/>
                <a:latin typeface="Arial" panose="020B0604020202020204" pitchFamily="34" charset="0"/>
                <a:ea typeface="Calibri" panose="020F0502020204030204" pitchFamily="34" charset="0"/>
                <a:cs typeface="Times New Roman" panose="02020603050405020304" pitchFamily="18" charset="0"/>
              </a:rPr>
              <a:t>router</a:t>
            </a:r>
            <a:r>
              <a:rPr lang="es-ES_tradnl" sz="2200" dirty="0">
                <a:effectLst/>
                <a:latin typeface="Arial" panose="020B0604020202020204" pitchFamily="34" charset="0"/>
                <a:ea typeface="Calibri" panose="020F0502020204030204" pitchFamily="34" charset="0"/>
                <a:cs typeface="Times New Roman" panose="02020603050405020304" pitchFamily="18" charset="0"/>
              </a:rPr>
              <a:t> particular, los datos nunca deben volver a este </a:t>
            </a:r>
            <a:r>
              <a:rPr lang="es-ES_tradnl" sz="2200" dirty="0" err="1">
                <a:effectLst/>
                <a:latin typeface="Arial" panose="020B0604020202020204" pitchFamily="34" charset="0"/>
                <a:ea typeface="Calibri" panose="020F0502020204030204" pitchFamily="34" charset="0"/>
                <a:cs typeface="Times New Roman" panose="02020603050405020304" pitchFamily="18" charset="0"/>
              </a:rPr>
              <a:t>router</a:t>
            </a:r>
            <a:r>
              <a:rPr lang="es-ES_tradnl" sz="2200" dirty="0">
                <a:effectLst/>
                <a:latin typeface="Arial" panose="020B0604020202020204" pitchFamily="34" charset="0"/>
                <a:ea typeface="Calibri" panose="020F0502020204030204" pitchFamily="34" charset="0"/>
                <a:cs typeface="Times New Roman" panose="02020603050405020304" pitchFamily="18" charset="0"/>
              </a:rPr>
              <a:t>. Para evitar bucles, los </a:t>
            </a:r>
            <a:r>
              <a:rPr lang="es-ES_tradnl" sz="2200" dirty="0" err="1">
                <a:effectLst/>
                <a:latin typeface="Arial" panose="020B0604020202020204" pitchFamily="34" charset="0"/>
                <a:ea typeface="Calibri" panose="020F0502020204030204" pitchFamily="34" charset="0"/>
                <a:cs typeface="Times New Roman" panose="02020603050405020304" pitchFamily="18" charset="0"/>
              </a:rPr>
              <a:t>routers</a:t>
            </a:r>
            <a:r>
              <a:rPr lang="es-ES_tradnl" sz="2200" dirty="0">
                <a:effectLst/>
                <a:latin typeface="Arial" panose="020B0604020202020204" pitchFamily="34" charset="0"/>
                <a:ea typeface="Calibri" panose="020F0502020204030204" pitchFamily="34" charset="0"/>
                <a:cs typeface="Times New Roman" panose="02020603050405020304" pitchFamily="18" charset="0"/>
              </a:rPr>
              <a:t> </a:t>
            </a:r>
            <a:r>
              <a:rPr lang="es-ES_tradnl" sz="2200" dirty="0" err="1">
                <a:effectLst/>
                <a:latin typeface="Arial" panose="020B0604020202020204" pitchFamily="34" charset="0"/>
                <a:ea typeface="Calibri" panose="020F0502020204030204" pitchFamily="34" charset="0"/>
                <a:cs typeface="Times New Roman" panose="02020603050405020304" pitchFamily="18" charset="0"/>
              </a:rPr>
              <a:t>multicast</a:t>
            </a:r>
            <a:r>
              <a:rPr lang="es-ES_tradnl" sz="2200" dirty="0">
                <a:effectLst/>
                <a:latin typeface="Arial" panose="020B0604020202020204" pitchFamily="34" charset="0"/>
                <a:ea typeface="Calibri" panose="020F0502020204030204" pitchFamily="34" charset="0"/>
                <a:cs typeface="Times New Roman" panose="02020603050405020304" pitchFamily="18" charset="0"/>
              </a:rPr>
              <a:t> utilizan algoritmos de red para construir un árbol de expansión en el grafo que tiene la fuente </a:t>
            </a:r>
            <a:r>
              <a:rPr lang="es-ES_tradnl" sz="2200" dirty="0" err="1">
                <a:effectLst/>
                <a:latin typeface="Arial" panose="020B0604020202020204" pitchFamily="34" charset="0"/>
                <a:ea typeface="Calibri" panose="020F0502020204030204" pitchFamily="34" charset="0"/>
                <a:cs typeface="Times New Roman" panose="02020603050405020304" pitchFamily="18" charset="0"/>
              </a:rPr>
              <a:t>multicast</a:t>
            </a:r>
            <a:r>
              <a:rPr lang="es-ES_tradnl" sz="2200" dirty="0">
                <a:effectLst/>
                <a:latin typeface="Arial" panose="020B0604020202020204" pitchFamily="34" charset="0"/>
                <a:ea typeface="Calibri" panose="020F0502020204030204" pitchFamily="34" charset="0"/>
                <a:cs typeface="Times New Roman" panose="02020603050405020304" pitchFamily="18" charset="0"/>
              </a:rPr>
              <a:t>, los </a:t>
            </a:r>
            <a:r>
              <a:rPr lang="es-ES_tradnl" sz="2200" dirty="0" err="1">
                <a:effectLst/>
                <a:latin typeface="Arial" panose="020B0604020202020204" pitchFamily="34" charset="0"/>
                <a:ea typeface="Calibri" panose="020F0502020204030204" pitchFamily="34" charset="0"/>
                <a:cs typeface="Times New Roman" panose="02020603050405020304" pitchFamily="18" charset="0"/>
              </a:rPr>
              <a:t>routers</a:t>
            </a:r>
            <a:r>
              <a:rPr lang="es-ES_tradnl" sz="2200" dirty="0">
                <a:effectLst/>
                <a:latin typeface="Arial" panose="020B0604020202020204" pitchFamily="34" charset="0"/>
                <a:ea typeface="Calibri" panose="020F0502020204030204" pitchFamily="34" charset="0"/>
                <a:cs typeface="Times New Roman" panose="02020603050405020304" pitchFamily="18" charset="0"/>
              </a:rPr>
              <a:t> y las subredes que contienen </a:t>
            </a:r>
            <a:r>
              <a:rPr lang="es-ES_tradnl" sz="2200" i="1" dirty="0">
                <a:effectLst/>
                <a:latin typeface="Arial" panose="020B0604020202020204" pitchFamily="34" charset="0"/>
                <a:ea typeface="Calibri" panose="020F0502020204030204" pitchFamily="34" charset="0"/>
                <a:cs typeface="Times New Roman" panose="02020603050405020304" pitchFamily="18" charset="0"/>
              </a:rPr>
              <a:t>ordenadores receptores como vértices</a:t>
            </a:r>
            <a:r>
              <a:rPr lang="es-ES_tradnl" sz="2200" dirty="0">
                <a:effectLst/>
                <a:latin typeface="Arial" panose="020B0604020202020204" pitchFamily="34" charset="0"/>
                <a:ea typeface="Calibri" panose="020F0502020204030204" pitchFamily="34" charset="0"/>
                <a:cs typeface="Times New Roman" panose="02020603050405020304" pitchFamily="18" charset="0"/>
              </a:rPr>
              <a:t>, con </a:t>
            </a:r>
            <a:r>
              <a:rPr lang="es-ES_tradnl" sz="2200" i="1" dirty="0">
                <a:effectLst/>
                <a:latin typeface="Arial" panose="020B0604020202020204" pitchFamily="34" charset="0"/>
                <a:ea typeface="Calibri" panose="020F0502020204030204" pitchFamily="34" charset="0"/>
                <a:cs typeface="Times New Roman" panose="02020603050405020304" pitchFamily="18" charset="0"/>
              </a:rPr>
              <a:t>aristas que representan los enlaces entre ordenadores y/o </a:t>
            </a:r>
            <a:r>
              <a:rPr lang="es-ES_tradnl" sz="2200" i="1" dirty="0" err="1">
                <a:effectLst/>
                <a:latin typeface="Arial" panose="020B0604020202020204" pitchFamily="34" charset="0"/>
                <a:ea typeface="Calibri" panose="020F0502020204030204" pitchFamily="34" charset="0"/>
                <a:cs typeface="Times New Roman" panose="02020603050405020304" pitchFamily="18" charset="0"/>
              </a:rPr>
              <a:t>routers</a:t>
            </a:r>
            <a:r>
              <a:rPr lang="es-ES_tradnl" sz="2200" dirty="0">
                <a:effectLst/>
                <a:latin typeface="Arial" panose="020B0604020202020204" pitchFamily="34" charset="0"/>
                <a:ea typeface="Calibri" panose="020F0502020204030204" pitchFamily="34" charset="0"/>
                <a:cs typeface="Times New Roman" panose="02020603050405020304" pitchFamily="18" charset="0"/>
              </a:rPr>
              <a:t>. La raíz de este árbol es la fuente </a:t>
            </a:r>
            <a:r>
              <a:rPr lang="es-ES_tradnl" sz="2200" dirty="0" err="1">
                <a:effectLst/>
                <a:latin typeface="Arial" panose="020B0604020202020204" pitchFamily="34" charset="0"/>
                <a:ea typeface="Calibri" panose="020F0502020204030204" pitchFamily="34" charset="0"/>
                <a:cs typeface="Times New Roman" panose="02020603050405020304" pitchFamily="18" charset="0"/>
              </a:rPr>
              <a:t>multicast</a:t>
            </a:r>
            <a:r>
              <a:rPr lang="es-ES_tradnl" sz="2200" dirty="0">
                <a:effectLst/>
                <a:latin typeface="Arial" panose="020B0604020202020204" pitchFamily="34" charset="0"/>
                <a:ea typeface="Calibri" panose="020F0502020204030204" pitchFamily="34" charset="0"/>
                <a:cs typeface="Times New Roman" panose="02020603050405020304" pitchFamily="18" charset="0"/>
              </a:rPr>
              <a:t>. Las subredes que contienen ordenadores receptores son </a:t>
            </a:r>
            <a:r>
              <a:rPr lang="es-ES_tradnl" sz="2200" i="1" dirty="0">
                <a:effectLst/>
                <a:latin typeface="Arial" panose="020B0604020202020204" pitchFamily="34" charset="0"/>
                <a:ea typeface="Calibri" panose="020F0502020204030204" pitchFamily="34" charset="0"/>
                <a:cs typeface="Times New Roman" panose="02020603050405020304" pitchFamily="18" charset="0"/>
              </a:rPr>
              <a:t>hojas del árbol. </a:t>
            </a:r>
            <a:r>
              <a:rPr lang="es-ES_tradnl" sz="2200" dirty="0">
                <a:effectLst/>
                <a:latin typeface="Arial" panose="020B0604020202020204" pitchFamily="34" charset="0"/>
                <a:ea typeface="Calibri" panose="020F0502020204030204" pitchFamily="34" charset="0"/>
                <a:cs typeface="Times New Roman" panose="02020603050405020304" pitchFamily="18" charset="0"/>
              </a:rPr>
              <a:t>(Ten en cuenta que las subredes que no contienen estaciones receptoras no están incluidas en el grafo.)</a:t>
            </a: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2200" dirty="0"/>
          </a:p>
        </p:txBody>
      </p:sp>
    </p:spTree>
    <p:extLst>
      <p:ext uri="{BB962C8B-B14F-4D97-AF65-F5344CB8AC3E}">
        <p14:creationId xmlns:p14="http://schemas.microsoft.com/office/powerpoint/2010/main" val="2809460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3591C3A-F312-4831-BA46-8804C3CE8E0B}"/>
              </a:ext>
            </a:extLst>
          </p:cNvPr>
          <p:cNvSpPr>
            <a:spLocks noGrp="1"/>
          </p:cNvSpPr>
          <p:nvPr>
            <p:ph type="title"/>
          </p:nvPr>
        </p:nvSpPr>
        <p:spPr>
          <a:xfrm>
            <a:off x="645064" y="525982"/>
            <a:ext cx="4282983" cy="1200361"/>
          </a:xfrm>
        </p:spPr>
        <p:txBody>
          <a:bodyPr anchor="b">
            <a:normAutofit/>
          </a:bodyPr>
          <a:lstStyle/>
          <a:p>
            <a:r>
              <a:rPr lang="es-ES" sz="3600"/>
              <a:t>Grafo etiquetado</a:t>
            </a:r>
          </a:p>
        </p:txBody>
      </p:sp>
      <p:sp>
        <p:nvSpPr>
          <p:cNvPr id="73" name="Rectangle 72">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32E20194-06FD-46E3-A9B2-D6C7048F16D9}"/>
              </a:ext>
            </a:extLst>
          </p:cNvPr>
          <p:cNvSpPr>
            <a:spLocks noGrp="1"/>
          </p:cNvSpPr>
          <p:nvPr>
            <p:ph idx="1"/>
          </p:nvPr>
        </p:nvSpPr>
        <p:spPr>
          <a:xfrm>
            <a:off x="645066" y="2031101"/>
            <a:ext cx="4282984" cy="3511943"/>
          </a:xfrm>
        </p:spPr>
        <p:txBody>
          <a:bodyPr anchor="ctr">
            <a:normAutofit/>
          </a:bodyPr>
          <a:lstStyle/>
          <a:p>
            <a:endParaRPr lang="es-ES" sz="1800"/>
          </a:p>
          <a:p>
            <a:endParaRPr lang="es-ES" sz="1800"/>
          </a:p>
          <a:p>
            <a:endParaRPr lang="es-ES" sz="1800"/>
          </a:p>
        </p:txBody>
      </p:sp>
      <p:sp>
        <p:nvSpPr>
          <p:cNvPr id="75" name="Rectangle 74">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Fig. 3">
            <a:extLst>
              <a:ext uri="{FF2B5EF4-FFF2-40B4-BE49-F238E27FC236}">
                <a16:creationId xmlns:a16="http://schemas.microsoft.com/office/drawing/2014/main" id="{F584873E-A8DD-4EF9-A6AE-87424FF3498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87738" y="1694510"/>
            <a:ext cx="5628018" cy="3236110"/>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7FBE1A6E-2D60-4C10-9C08-3994BBC98A74}"/>
              </a:ext>
            </a:extLst>
          </p:cNvPr>
          <p:cNvSpPr txBox="1"/>
          <p:nvPr/>
        </p:nvSpPr>
        <p:spPr>
          <a:xfrm>
            <a:off x="782320" y="2967335"/>
            <a:ext cx="4604240" cy="1938992"/>
          </a:xfrm>
          <a:prstGeom prst="rect">
            <a:avLst/>
          </a:prstGeom>
          <a:noFill/>
        </p:spPr>
        <p:txBody>
          <a:bodyPr wrap="square">
            <a:spAutoFit/>
          </a:bodyPr>
          <a:lstStyle/>
          <a:p>
            <a:r>
              <a:rPr lang="es-ES" sz="2400" dirty="0"/>
              <a:t>Fuente: </a:t>
            </a:r>
            <a:r>
              <a:rPr lang="en-US" sz="2400" b="0" i="0" dirty="0">
                <a:solidFill>
                  <a:srgbClr val="505050"/>
                </a:solidFill>
                <a:effectLst/>
                <a:latin typeface="NexusSerif"/>
              </a:rPr>
              <a:t>Graph modelling for tracking the COVID-19 pandemic spread</a:t>
            </a:r>
          </a:p>
          <a:p>
            <a:r>
              <a:rPr lang="es-ES" sz="2400" dirty="0"/>
              <a:t>Aplicación: Estudio de la transmisión del coronavirus</a:t>
            </a:r>
          </a:p>
        </p:txBody>
      </p:sp>
    </p:spTree>
    <p:extLst>
      <p:ext uri="{BB962C8B-B14F-4D97-AF65-F5344CB8AC3E}">
        <p14:creationId xmlns:p14="http://schemas.microsoft.com/office/powerpoint/2010/main" val="566086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38" name="Rectangle 13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2" name="Rectangle 14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89FA3EC-C2F6-4C19-AAB4-B1E80DF32997}"/>
              </a:ext>
            </a:extLst>
          </p:cNvPr>
          <p:cNvSpPr>
            <a:spLocks noGrp="1"/>
          </p:cNvSpPr>
          <p:nvPr>
            <p:ph type="title"/>
          </p:nvPr>
        </p:nvSpPr>
        <p:spPr>
          <a:xfrm>
            <a:off x="1043631" y="873940"/>
            <a:ext cx="5052369" cy="1035781"/>
          </a:xfrm>
          <a:prstGeom prst="ellipse">
            <a:avLst/>
          </a:prstGeom>
        </p:spPr>
        <p:txBody>
          <a:bodyPr anchor="ctr">
            <a:normAutofit/>
          </a:bodyPr>
          <a:lstStyle/>
          <a:p>
            <a:r>
              <a:rPr lang="es-ES" sz="2500"/>
              <a:t>Aplicación teoría de grafos</a:t>
            </a:r>
          </a:p>
        </p:txBody>
      </p:sp>
      <p:sp>
        <p:nvSpPr>
          <p:cNvPr id="3" name="Marcador de contenido 2">
            <a:extLst>
              <a:ext uri="{FF2B5EF4-FFF2-40B4-BE49-F238E27FC236}">
                <a16:creationId xmlns:a16="http://schemas.microsoft.com/office/drawing/2014/main" id="{9D2F73C1-AE95-48EB-9534-7DACC42D321C}"/>
              </a:ext>
            </a:extLst>
          </p:cNvPr>
          <p:cNvSpPr>
            <a:spLocks noGrp="1"/>
          </p:cNvSpPr>
          <p:nvPr>
            <p:ph idx="1"/>
          </p:nvPr>
        </p:nvSpPr>
        <p:spPr>
          <a:xfrm>
            <a:off x="1045029" y="2524721"/>
            <a:ext cx="4991629" cy="3677123"/>
          </a:xfrm>
        </p:spPr>
        <p:txBody>
          <a:bodyPr anchor="ctr">
            <a:normAutofit/>
          </a:bodyPr>
          <a:lstStyle/>
          <a:p>
            <a:pPr marL="0" indent="0">
              <a:buNone/>
            </a:pPr>
            <a:r>
              <a:rPr lang="es-ES" sz="1800" dirty="0">
                <a:solidFill>
                  <a:srgbClr val="0563C1"/>
                </a:solidFill>
                <a:latin typeface="NexusSans"/>
                <a:hlinkClick r:id="rId2" tooltip="Persistent link using digital object identifier">
                  <a:extLst>
                    <a:ext uri="{A12FA001-AC4F-418D-AE19-62706E023703}">
                      <ahyp:hlinkClr xmlns:ahyp="http://schemas.microsoft.com/office/drawing/2018/hyperlinkcolor" val="tx"/>
                    </a:ext>
                  </a:extLst>
                </a:hlinkClick>
              </a:rPr>
              <a:t>Fuente</a:t>
            </a:r>
            <a:endParaRPr lang="es-ES" sz="1800" b="0" i="0" strike="noStrike" dirty="0">
              <a:solidFill>
                <a:srgbClr val="0563C1"/>
              </a:solidFill>
              <a:effectLst/>
              <a:latin typeface="NexusSans"/>
              <a:hlinkClick r:id="rId2" tooltip="Persistent link using digital object identifier">
                <a:extLst>
                  <a:ext uri="{A12FA001-AC4F-418D-AE19-62706E023703}">
                    <ahyp:hlinkClr xmlns:ahyp="http://schemas.microsoft.com/office/drawing/2018/hyperlinkcolor" val="tx"/>
                  </a:ext>
                </a:extLst>
              </a:hlinkClick>
            </a:endParaRPr>
          </a:p>
          <a:p>
            <a:r>
              <a:rPr lang="es-ES" sz="1800" b="0" i="0" u="none" strike="noStrike" dirty="0">
                <a:solidFill>
                  <a:srgbClr val="0563C1"/>
                </a:solidFill>
                <a:effectLst/>
                <a:latin typeface="NexusSans"/>
                <a:hlinkClick r:id="rId2" tooltip="Persistent link using digital object identifier">
                  <a:extLst>
                    <a:ext uri="{A12FA001-AC4F-418D-AE19-62706E023703}">
                      <ahyp:hlinkClr xmlns:ahyp="http://schemas.microsoft.com/office/drawing/2018/hyperlinkcolor" val="tx"/>
                    </a:ext>
                  </a:extLst>
                </a:hlinkClick>
              </a:rPr>
              <a:t>https://doi.org/10.1016/j.idm.2020.12.002</a:t>
            </a:r>
            <a:endParaRPr lang="es-ES" sz="1800" b="0" i="0" u="none" strike="noStrike" dirty="0">
              <a:effectLst/>
              <a:latin typeface="NexusSans"/>
            </a:endParaRPr>
          </a:p>
          <a:p>
            <a:r>
              <a:rPr lang="es-ES" sz="1800" dirty="0"/>
              <a:t>Sugiero ojear los artículos</a:t>
            </a:r>
          </a:p>
          <a:p>
            <a:r>
              <a:rPr lang="es-ES" sz="1800" dirty="0">
                <a:hlinkClick r:id="rId3"/>
              </a:rPr>
              <a:t>https://lettersinbiomath.journals.publicknowledgeproject.org/index.php/lib/article/view/71</a:t>
            </a:r>
            <a:endParaRPr lang="es-ES" sz="1800" dirty="0"/>
          </a:p>
          <a:p>
            <a:r>
              <a:rPr lang="es-ES" sz="1800" dirty="0">
                <a:hlinkClick r:id="rId4"/>
              </a:rPr>
              <a:t>https://www.nature.com/articles/d41586-020-00758-2</a:t>
            </a:r>
            <a:endParaRPr lang="es-ES" sz="1800" dirty="0"/>
          </a:p>
          <a:p>
            <a:endParaRPr lang="es-ES" sz="1800" dirty="0"/>
          </a:p>
          <a:p>
            <a:pPr marL="0" indent="0">
              <a:buNone/>
            </a:pPr>
            <a:endParaRPr lang="es-ES" sz="1800" dirty="0"/>
          </a:p>
        </p:txBody>
      </p:sp>
      <p:sp>
        <p:nvSpPr>
          <p:cNvPr id="144" name="Rectangle 143">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a:extLst>
              <a:ext uri="{FF2B5EF4-FFF2-40B4-BE49-F238E27FC236}">
                <a16:creationId xmlns:a16="http://schemas.microsoft.com/office/drawing/2014/main" id="{2312D235-1940-49EE-9CE4-78C34E5B954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930493" y="2351190"/>
            <a:ext cx="4223252" cy="2215904"/>
          </a:xfrm>
          <a:prstGeom prst="rect">
            <a:avLst/>
          </a:prstGeom>
          <a:noFill/>
          <a:extLst>
            <a:ext uri="{909E8E84-426E-40DD-AFC4-6F175D3DCCD1}">
              <a14:hiddenFill xmlns:a14="http://schemas.microsoft.com/office/drawing/2010/main">
                <a:solidFill>
                  <a:srgbClr val="FFFFFF"/>
                </a:solidFill>
              </a14:hiddenFill>
            </a:ext>
          </a:extLst>
        </p:spPr>
      </p:pic>
      <p:cxnSp>
        <p:nvCxnSpPr>
          <p:cNvPr id="146" name="Straight Connector 145">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2507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ACE08CE-2FF4-43AC-8F7C-C093DD7416B3}"/>
              </a:ext>
            </a:extLst>
          </p:cNvPr>
          <p:cNvSpPr>
            <a:spLocks noGrp="1"/>
          </p:cNvSpPr>
          <p:nvPr>
            <p:ph type="title"/>
          </p:nvPr>
        </p:nvSpPr>
        <p:spPr>
          <a:xfrm>
            <a:off x="645064" y="525982"/>
            <a:ext cx="4282983" cy="1200361"/>
          </a:xfrm>
        </p:spPr>
        <p:txBody>
          <a:bodyPr anchor="b">
            <a:normAutofit/>
          </a:bodyPr>
          <a:lstStyle/>
          <a:p>
            <a:r>
              <a:rPr lang="es-ES" sz="3600" dirty="0"/>
              <a:t>Aplicación</a:t>
            </a:r>
          </a:p>
        </p:txBody>
      </p:sp>
      <p:sp>
        <p:nvSpPr>
          <p:cNvPr id="73" name="Rectangle 72">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7BD50A23-5DCB-48AD-9891-73E67E866BAE}"/>
              </a:ext>
            </a:extLst>
          </p:cNvPr>
          <p:cNvSpPr>
            <a:spLocks noGrp="1"/>
          </p:cNvSpPr>
          <p:nvPr>
            <p:ph idx="1"/>
          </p:nvPr>
        </p:nvSpPr>
        <p:spPr>
          <a:xfrm>
            <a:off x="645066" y="2031101"/>
            <a:ext cx="4282984" cy="3511943"/>
          </a:xfrm>
        </p:spPr>
        <p:txBody>
          <a:bodyPr anchor="ctr">
            <a:normAutofit/>
          </a:bodyPr>
          <a:lstStyle/>
          <a:p>
            <a:r>
              <a:rPr lang="es-ES" sz="1800" dirty="0"/>
              <a:t>Estudio transmisión del coronavirus</a:t>
            </a:r>
          </a:p>
          <a:p>
            <a:endParaRPr lang="es-ES" sz="1800" dirty="0"/>
          </a:p>
        </p:txBody>
      </p:sp>
      <p:sp>
        <p:nvSpPr>
          <p:cNvPr id="75" name="Rectangle 74">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a:extLst>
              <a:ext uri="{FF2B5EF4-FFF2-40B4-BE49-F238E27FC236}">
                <a16:creationId xmlns:a16="http://schemas.microsoft.com/office/drawing/2014/main" id="{515D5C31-2298-4D12-B340-915F45A5DE1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87738" y="1518634"/>
            <a:ext cx="5628018" cy="3587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855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9ACC537-64F4-4917-B74C-46E57F17A675}"/>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4000"/>
              <a:t>ARBOLES</a:t>
            </a:r>
          </a:p>
        </p:txBody>
      </p:sp>
      <p:grpSp>
        <p:nvGrpSpPr>
          <p:cNvPr id="22" name="Group 2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3" name="Rectangle 2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uadroTexto 5">
            <a:extLst>
              <a:ext uri="{FF2B5EF4-FFF2-40B4-BE49-F238E27FC236}">
                <a16:creationId xmlns:a16="http://schemas.microsoft.com/office/drawing/2014/main" id="{F951629B-B61A-488F-80C0-B7331CC87389}"/>
              </a:ext>
            </a:extLst>
          </p:cNvPr>
          <p:cNvSpPr txBox="1"/>
          <p:nvPr/>
        </p:nvSpPr>
        <p:spPr>
          <a:xfrm>
            <a:off x="590719" y="2330505"/>
            <a:ext cx="4559425" cy="3979585"/>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dirty="0">
                <a:effectLst/>
              </a:rPr>
              <a:t>Hay </a:t>
            </a:r>
            <a:r>
              <a:rPr lang="en-US" sz="2000" dirty="0" err="1">
                <a:effectLst/>
              </a:rPr>
              <a:t>aplicaciones</a:t>
            </a:r>
            <a:r>
              <a:rPr lang="en-US" sz="2000" dirty="0">
                <a:effectLst/>
              </a:rPr>
              <a:t> de la </a:t>
            </a:r>
            <a:r>
              <a:rPr lang="en-US" sz="2000" dirty="0" err="1">
                <a:effectLst/>
              </a:rPr>
              <a:t>teoría</a:t>
            </a:r>
            <a:r>
              <a:rPr lang="en-US" sz="2000" dirty="0">
                <a:effectLst/>
              </a:rPr>
              <a:t> de </a:t>
            </a:r>
            <a:r>
              <a:rPr lang="en-US" sz="2000" dirty="0" err="1">
                <a:effectLst/>
              </a:rPr>
              <a:t>grafos</a:t>
            </a:r>
            <a:r>
              <a:rPr lang="en-US" sz="2000" dirty="0">
                <a:effectLst/>
              </a:rPr>
              <a:t> </a:t>
            </a:r>
            <a:r>
              <a:rPr lang="en-US" sz="2000" dirty="0" err="1">
                <a:effectLst/>
              </a:rPr>
              <a:t>relativa</a:t>
            </a:r>
            <a:r>
              <a:rPr lang="en-US" sz="2000" dirty="0">
                <a:effectLst/>
              </a:rPr>
              <a:t> a </a:t>
            </a:r>
            <a:r>
              <a:rPr lang="en-US" sz="2000" dirty="0" err="1">
                <a:effectLst/>
              </a:rPr>
              <a:t>árboles</a:t>
            </a:r>
            <a:r>
              <a:rPr lang="en-US" sz="2000" dirty="0">
                <a:effectLst/>
              </a:rPr>
              <a:t> en </a:t>
            </a:r>
            <a:r>
              <a:rPr lang="en-US" sz="2000" dirty="0" err="1">
                <a:effectLst/>
              </a:rPr>
              <a:t>numerosas</a:t>
            </a:r>
            <a:r>
              <a:rPr lang="en-US" sz="2000" dirty="0">
                <a:effectLst/>
              </a:rPr>
              <a:t> </a:t>
            </a:r>
            <a:r>
              <a:rPr lang="en-US" sz="2000" dirty="0" err="1">
                <a:effectLst/>
              </a:rPr>
              <a:t>ramas</a:t>
            </a:r>
            <a:r>
              <a:rPr lang="en-US" sz="2000" dirty="0">
                <a:effectLst/>
              </a:rPr>
              <a:t> de la </a:t>
            </a:r>
            <a:r>
              <a:rPr lang="en-US" sz="2000" dirty="0" err="1">
                <a:effectLst/>
              </a:rPr>
              <a:t>ciencia</a:t>
            </a:r>
            <a:r>
              <a:rPr lang="en-US" sz="2000" dirty="0">
                <a:effectLst/>
              </a:rPr>
              <a:t>: </a:t>
            </a:r>
            <a:r>
              <a:rPr lang="en-US" sz="2000" dirty="0" err="1">
                <a:effectLst/>
              </a:rPr>
              <a:t>informática</a:t>
            </a:r>
            <a:r>
              <a:rPr lang="en-US" sz="2000" dirty="0">
                <a:effectLst/>
              </a:rPr>
              <a:t>, </a:t>
            </a:r>
            <a:r>
              <a:rPr lang="en-US" sz="2000" dirty="0" err="1">
                <a:effectLst/>
              </a:rPr>
              <a:t>química</a:t>
            </a:r>
            <a:r>
              <a:rPr lang="en-US" sz="2000" dirty="0">
                <a:effectLst/>
              </a:rPr>
              <a:t> (</a:t>
            </a:r>
            <a:r>
              <a:rPr lang="en-US" sz="2000" dirty="0" err="1">
                <a:effectLst/>
              </a:rPr>
              <a:t>hidrocarbonos</a:t>
            </a:r>
            <a:r>
              <a:rPr lang="en-US" sz="2000" dirty="0">
                <a:effectLst/>
              </a:rPr>
              <a:t> </a:t>
            </a:r>
            <a:r>
              <a:rPr lang="en-US" sz="2000" dirty="0" err="1">
                <a:effectLst/>
              </a:rPr>
              <a:t>saturados</a:t>
            </a:r>
            <a:r>
              <a:rPr lang="en-US" sz="2000" dirty="0">
                <a:effectLst/>
              </a:rPr>
              <a:t>), </a:t>
            </a:r>
            <a:r>
              <a:rPr lang="en-US" sz="2000" dirty="0" err="1">
                <a:effectLst/>
              </a:rPr>
              <a:t>circuitos</a:t>
            </a:r>
            <a:r>
              <a:rPr lang="en-US" sz="2000" dirty="0">
                <a:effectLst/>
              </a:rPr>
              <a:t> </a:t>
            </a:r>
            <a:r>
              <a:rPr lang="en-US" sz="2000" dirty="0" err="1">
                <a:effectLst/>
              </a:rPr>
              <a:t>eléctricos</a:t>
            </a:r>
            <a:r>
              <a:rPr lang="en-US" sz="2000" dirty="0">
                <a:effectLst/>
              </a:rPr>
              <a:t>, etc.</a:t>
            </a:r>
          </a:p>
        </p:txBody>
      </p:sp>
      <p:sp>
        <p:nvSpPr>
          <p:cNvPr id="28" name="Rectangle 2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Marcador de contenido 3" descr="Trees">
            <a:extLst>
              <a:ext uri="{FF2B5EF4-FFF2-40B4-BE49-F238E27FC236}">
                <a16:creationId xmlns:a16="http://schemas.microsoft.com/office/drawing/2014/main" id="{412B0AC4-6ECE-4561-B3A2-B563F5B056FA}"/>
              </a:ext>
            </a:extLst>
          </p:cNvPr>
          <p:cNvPicPr>
            <a:picLocks noGrp="1"/>
          </p:cNvPicPr>
          <p:nvPr>
            <p:ph idx="1"/>
          </p:nvPr>
        </p:nvPicPr>
        <p:blipFill rotWithShape="1">
          <a:blip r:embed="rId2">
            <a:extLst>
              <a:ext uri="{28A0092B-C50C-407E-A947-70E740481C1C}">
                <a14:useLocalDpi xmlns:a14="http://schemas.microsoft.com/office/drawing/2010/main" val="0"/>
              </a:ext>
            </a:extLst>
          </a:blip>
          <a:srcRect t="3062" r="2" b="2"/>
          <a:stretch/>
        </p:blipFill>
        <p:spPr bwMode="auto">
          <a:xfrm>
            <a:off x="5977788" y="799352"/>
            <a:ext cx="5425410" cy="5259296"/>
          </a:xfrm>
          <a:prstGeom prst="rect">
            <a:avLst/>
          </a:prstGeom>
          <a:noFill/>
        </p:spPr>
      </p:pic>
    </p:spTree>
    <p:extLst>
      <p:ext uri="{BB962C8B-B14F-4D97-AF65-F5344CB8AC3E}">
        <p14:creationId xmlns:p14="http://schemas.microsoft.com/office/powerpoint/2010/main" val="295935145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619</TotalTime>
  <Words>3956</Words>
  <PresentationFormat>Panorámica</PresentationFormat>
  <Paragraphs>204</Paragraphs>
  <Slides>53</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53</vt:i4>
      </vt:variant>
    </vt:vector>
  </HeadingPairs>
  <TitlesOfParts>
    <vt:vector size="61" baseType="lpstr">
      <vt:lpstr>Abadi</vt:lpstr>
      <vt:lpstr>Arial</vt:lpstr>
      <vt:lpstr>Calibri</vt:lpstr>
      <vt:lpstr>Calibri Light</vt:lpstr>
      <vt:lpstr>Cambria Math</vt:lpstr>
      <vt:lpstr>NexusSans</vt:lpstr>
      <vt:lpstr>NexusSerif</vt:lpstr>
      <vt:lpstr>Tema de Office</vt:lpstr>
      <vt:lpstr>TEORIA DE GRAFOS</vt:lpstr>
      <vt:lpstr>ARBOLES</vt:lpstr>
      <vt:lpstr>Ejemplos</vt:lpstr>
      <vt:lpstr>Un ejemplo de árbol</vt:lpstr>
      <vt:lpstr>Ejemplos</vt:lpstr>
      <vt:lpstr>Grafo etiquetado</vt:lpstr>
      <vt:lpstr>Aplicación teoría de grafos</vt:lpstr>
      <vt:lpstr>Aplicación</vt:lpstr>
      <vt:lpstr>ARBOLES</vt:lpstr>
      <vt:lpstr>ARBOLES-CARACTERIZACIÓN</vt:lpstr>
      <vt:lpstr>Proposición: Cualquier árbol T que tenga al menos dos vértices, tiene al menos dos vértices de grado 1.</vt:lpstr>
      <vt:lpstr>Número de aristas en un árbol</vt:lpstr>
      <vt:lpstr>Arboles</vt:lpstr>
      <vt:lpstr>Arboles. Caracterización. Grados</vt:lpstr>
      <vt:lpstr>ARBOLES CON RAÍCES</vt:lpstr>
      <vt:lpstr>Un árbol enraizado es un grafo dirigido</vt:lpstr>
      <vt:lpstr>Terminología</vt:lpstr>
      <vt:lpstr>Terminología. Agrupamos por generaciones</vt:lpstr>
      <vt:lpstr>Arbol enraizado de raiz v_1</vt:lpstr>
      <vt:lpstr>Subárbol</vt:lpstr>
      <vt:lpstr>Ejercicio</vt:lpstr>
      <vt:lpstr>Arboles enraizados con 4 vértices</vt:lpstr>
      <vt:lpstr>Arboles con n vértices</vt:lpstr>
      <vt:lpstr> </vt:lpstr>
      <vt:lpstr>Grafos con n vértices</vt:lpstr>
      <vt:lpstr>Arboles enraizados binarios</vt:lpstr>
      <vt:lpstr>Arbol enraizado  m-ario</vt:lpstr>
      <vt:lpstr>Ejercicio</vt:lpstr>
      <vt:lpstr>TERMINOLOGÍA FRECUENTE </vt:lpstr>
      <vt:lpstr>Árbol balanceado o equilibrado</vt:lpstr>
      <vt:lpstr> Arboles enraizados ordenados   </vt:lpstr>
      <vt:lpstr>Ejemplos</vt:lpstr>
      <vt:lpstr>Modelos con árboles </vt:lpstr>
      <vt:lpstr>Hidrocarbonos saturados</vt:lpstr>
      <vt:lpstr>    Hay exactamente dos isómeros diferentes de C_4 H_10:</vt:lpstr>
      <vt:lpstr>PROPIEDADES DE LOS ÁRBOLES</vt:lpstr>
      <vt:lpstr>Ejercicio</vt:lpstr>
      <vt:lpstr>Ejercicio (continuación)</vt:lpstr>
      <vt:lpstr>Ejercicio</vt:lpstr>
      <vt:lpstr>Teorema</vt:lpstr>
      <vt:lpstr>Número de hojas en un árbol m-ario </vt:lpstr>
      <vt:lpstr>Arboles generadores ó árboles de expansión </vt:lpstr>
      <vt:lpstr>Ejemplo árbol de expansión</vt:lpstr>
      <vt:lpstr>Ejemplo II</vt:lpstr>
      <vt:lpstr>Todo grafo conexo G contiene un árbol de expansión</vt:lpstr>
      <vt:lpstr>Algoritmos para generar árboles de expansión</vt:lpstr>
      <vt:lpstr>Ejemplo </vt:lpstr>
      <vt:lpstr>Otro ejemplo</vt:lpstr>
      <vt:lpstr>Ejemplo</vt:lpstr>
      <vt:lpstr>Arboles de expansión mínima. </vt:lpstr>
      <vt:lpstr>Aplicación importante de árboles de expansión: IP multicasting </vt:lpstr>
      <vt:lpstr>Multicast</vt:lpstr>
      <vt:lpstr>Multicast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2021-04-24T12:26:38Z</dcterms:created>
  <dcterms:modified xsi:type="dcterms:W3CDTF">2021-05-06T18:29:54Z</dcterms:modified>
</cp:coreProperties>
</file>